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78" r:id="rId2"/>
    <p:sldId id="257" r:id="rId3"/>
    <p:sldId id="283" r:id="rId4"/>
    <p:sldId id="284" r:id="rId5"/>
    <p:sldId id="258" r:id="rId6"/>
    <p:sldId id="281" r:id="rId7"/>
    <p:sldId id="282" r:id="rId8"/>
    <p:sldId id="285" r:id="rId9"/>
    <p:sldId id="286" r:id="rId10"/>
    <p:sldId id="276" r:id="rId11"/>
    <p:sldId id="259" r:id="rId12"/>
    <p:sldId id="279" r:id="rId13"/>
    <p:sldId id="260" r:id="rId14"/>
    <p:sldId id="287" r:id="rId15"/>
    <p:sldId id="288" r:id="rId16"/>
    <p:sldId id="289" r:id="rId17"/>
    <p:sldId id="290" r:id="rId18"/>
    <p:sldId id="291" r:id="rId19"/>
    <p:sldId id="275" r:id="rId20"/>
    <p:sldId id="262" r:id="rId21"/>
    <p:sldId id="263" r:id="rId22"/>
    <p:sldId id="292" r:id="rId23"/>
    <p:sldId id="293" r:id="rId24"/>
    <p:sldId id="294" r:id="rId25"/>
    <p:sldId id="295" r:id="rId26"/>
    <p:sldId id="264" r:id="rId27"/>
    <p:sldId id="268" r:id="rId28"/>
    <p:sldId id="265" r:id="rId29"/>
    <p:sldId id="274"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100" d="100"/>
          <a:sy n="100" d="100"/>
        </p:scale>
        <p:origin x="954"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12/01/2025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12/01/2025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12/01/2025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12/01/2025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12/01/2025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12/01/2025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12/01/2025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12/01/2025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12/01/2025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12/01/2025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12/01/2025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12/01/2025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avanhv2002/Track-and-Trace-in-the-Supply-Chai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dirty="0"/>
              <a:t>Track and Trace Supply Chain </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656245" y="2075409"/>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CCSG-25</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00593" y="2484605"/>
          <a:ext cx="5908999" cy="3371383"/>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823999">
                  <a:extLst>
                    <a:ext uri="{9D8B030D-6E8A-4147-A177-3AD203B41FA5}">
                      <a16:colId xmlns:a16="http://schemas.microsoft.com/office/drawing/2014/main" val="20001"/>
                    </a:ext>
                  </a:extLst>
                </a:gridCol>
              </a:tblGrid>
              <a:tr h="44525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20211CSS0100                </a:t>
                      </a:r>
                    </a:p>
                    <a:p>
                      <a:pPr marL="0" marR="0" lvl="0" indent="0" algn="ctr" rtl="0">
                        <a:spcBef>
                          <a:spcPts val="0"/>
                        </a:spcBef>
                        <a:spcAft>
                          <a:spcPts val="0"/>
                        </a:spcAft>
                        <a:buFont typeface="+mj-lt"/>
                        <a:buNone/>
                      </a:pPr>
                      <a:r>
                        <a:rPr lang="en-US" sz="1800" u="none" strike="noStrike" cap="none" dirty="0"/>
                        <a:t>20211CCS0099</a:t>
                      </a:r>
                    </a:p>
                    <a:p>
                      <a:pPr marL="0" marR="0" lvl="0" indent="0" algn="ctr" rtl="0">
                        <a:spcBef>
                          <a:spcPts val="0"/>
                        </a:spcBef>
                        <a:spcAft>
                          <a:spcPts val="0"/>
                        </a:spcAft>
                        <a:buFont typeface="+mj-lt"/>
                        <a:buNone/>
                      </a:pPr>
                      <a:r>
                        <a:rPr lang="en-US" sz="1800" u="none" strike="noStrike" cap="none" dirty="0"/>
                        <a:t>20211CCS0045</a:t>
                      </a:r>
                    </a:p>
                    <a:p>
                      <a:pPr marL="0" marR="0" lvl="0" indent="0" algn="ctr" rtl="0">
                        <a:spcBef>
                          <a:spcPts val="0"/>
                        </a:spcBef>
                        <a:spcAft>
                          <a:spcPts val="0"/>
                        </a:spcAft>
                        <a:buFont typeface="+mj-lt"/>
                        <a:buNone/>
                      </a:pPr>
                      <a:r>
                        <a:rPr lang="en-US" sz="1800" u="none" strike="noStrike" cap="none" dirty="0"/>
                        <a:t>20211CCS0079</a:t>
                      </a:r>
                    </a:p>
                    <a:p>
                      <a:pPr marL="0" marR="0" lvl="0" indent="0" algn="ctr" rtl="0">
                        <a:spcBef>
                          <a:spcPts val="0"/>
                        </a:spcBef>
                        <a:spcAft>
                          <a:spcPts val="0"/>
                        </a:spcAft>
                        <a:buFont typeface="+mj-lt"/>
                        <a:buNone/>
                      </a:pPr>
                      <a:r>
                        <a:rPr lang="en-US" sz="1800" u="none" strike="noStrike" cap="none" dirty="0"/>
                        <a:t>20211CCS0186</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Sterlin Minish T N</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Professor </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Review-0</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err="1">
                <a:latin typeface="Cambria" panose="02040503050406030204" pitchFamily="18" charset="0"/>
                <a:ea typeface="Cambria" panose="02040503050406030204" pitchFamily="18" charset="0"/>
                <a:cs typeface="Verdana"/>
                <a:sym typeface="Verdana"/>
              </a:rPr>
              <a:t>B.Tech</a:t>
            </a:r>
            <a:r>
              <a:rPr lang="en-US" sz="2000" b="1" i="0" u="none" strike="noStrike" cap="none" dirty="0">
                <a:latin typeface="Cambria" panose="02040503050406030204" pitchFamily="18" charset="0"/>
                <a:ea typeface="Cambria" panose="02040503050406030204" pitchFamily="18" charset="0"/>
                <a:cs typeface="Verdana"/>
                <a:sym typeface="Verdana"/>
              </a:rPr>
              <a:t> Computer Science Engineering (Cyber Security)</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latin typeface="Cambria" panose="02040503050406030204" pitchFamily="18" charset="0"/>
                <a:ea typeface="Cambria" panose="02040503050406030204" pitchFamily="18" charset="0"/>
                <a:cs typeface="Verdana"/>
                <a:sym typeface="Verdana"/>
              </a:rPr>
              <a:t>Dr. Ananda Raj S P</a:t>
            </a:r>
          </a:p>
          <a:p>
            <a:pPr>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latin typeface="Cambria" panose="02040503050406030204" pitchFamily="18" charset="0"/>
                <a:ea typeface="Cambria" panose="02040503050406030204" pitchFamily="18" charset="0"/>
                <a:cs typeface="Verdana"/>
                <a:sym typeface="Verdana"/>
              </a:rPr>
              <a:t>Dr. Sharmasth  Vali Y</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
        <p:nvSpPr>
          <p:cNvPr id="2" name="TextBox 1">
            <a:extLst>
              <a:ext uri="{FF2B5EF4-FFF2-40B4-BE49-F238E27FC236}">
                <a16:creationId xmlns:a16="http://schemas.microsoft.com/office/drawing/2014/main" id="{8F41EA05-B204-378F-A7E8-1483E935D5A1}"/>
              </a:ext>
            </a:extLst>
          </p:cNvPr>
          <p:cNvSpPr txBox="1"/>
          <p:nvPr/>
        </p:nvSpPr>
        <p:spPr>
          <a:xfrm>
            <a:off x="3296830" y="2970449"/>
            <a:ext cx="3112762" cy="1323439"/>
          </a:xfrm>
          <a:prstGeom prst="rect">
            <a:avLst/>
          </a:prstGeom>
          <a:noFill/>
        </p:spPr>
        <p:txBody>
          <a:bodyPr wrap="square" rtlCol="0">
            <a:spAutoFit/>
          </a:bodyPr>
          <a:lstStyle/>
          <a:p>
            <a:r>
              <a:rPr lang="en-US" sz="1600" u="none" strike="noStrike" cap="none" dirty="0"/>
              <a:t>PRAJWAL RAM J</a:t>
            </a:r>
          </a:p>
          <a:p>
            <a:r>
              <a:rPr lang="en-IN" sz="1600" dirty="0"/>
              <a:t>PAVAN H V </a:t>
            </a:r>
          </a:p>
          <a:p>
            <a:r>
              <a:rPr lang="en-IN" sz="1600" dirty="0"/>
              <a:t>PRAJWAL KUMAR SAVALGI</a:t>
            </a:r>
          </a:p>
          <a:p>
            <a:r>
              <a:rPr lang="en-IN" sz="1600" dirty="0"/>
              <a:t>VENKAT TEJA CV</a:t>
            </a:r>
          </a:p>
          <a:p>
            <a:r>
              <a:rPr lang="en-IN" sz="1600" dirty="0"/>
              <a:t>SUPREETH 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US" dirty="0"/>
              <a:t>Existing method Drawback</a:t>
            </a:r>
            <a:endParaRPr lang="en-IN" dirty="0"/>
          </a:p>
        </p:txBody>
      </p:sp>
      <p:sp>
        <p:nvSpPr>
          <p:cNvPr id="3" name="Content Placeholder 2">
            <a:extLst>
              <a:ext uri="{FF2B5EF4-FFF2-40B4-BE49-F238E27FC236}">
                <a16:creationId xmlns:a16="http://schemas.microsoft.com/office/drawing/2014/main" id="{6B8BBEEA-9AE3-9AD1-DBF4-A2CC98EF1B9B}"/>
              </a:ext>
            </a:extLst>
          </p:cNvPr>
          <p:cNvSpPr>
            <a:spLocks noGrp="1"/>
          </p:cNvSpPr>
          <p:nvPr>
            <p:ph idx="1"/>
          </p:nvPr>
        </p:nvSpPr>
        <p:spPr>
          <a:xfrm>
            <a:off x="486561" y="1050722"/>
            <a:ext cx="10994239" cy="4955795"/>
          </a:xfrm>
        </p:spPr>
        <p:txBody>
          <a:bodyPr>
            <a:normAutofit/>
          </a:bodyPr>
          <a:lstStyle/>
          <a:p>
            <a:r>
              <a:rPr lang="en-US" sz="1400" b="1" dirty="0"/>
              <a:t>Limited Visibility: </a:t>
            </a:r>
            <a:r>
              <a:rPr lang="en-US" sz="1400" dirty="0"/>
              <a:t>Traditional tracking methods (like barcodes or basic inventory systems) only provide partial visibility of a product's journey.</a:t>
            </a:r>
          </a:p>
          <a:p>
            <a:pPr marL="0" indent="0">
              <a:buNone/>
            </a:pPr>
            <a:endParaRPr lang="en-US" sz="1400" b="1" dirty="0"/>
          </a:p>
          <a:p>
            <a:r>
              <a:rPr lang="en-US" sz="1400" b="1" dirty="0"/>
              <a:t>Manual Data Entry and Errors: </a:t>
            </a:r>
            <a:r>
              <a:rPr lang="en-US" sz="1400" dirty="0"/>
              <a:t>Many supply chain systems still rely on manual data entry, leading to human errors, delays, and data inconsistencies.</a:t>
            </a:r>
          </a:p>
          <a:p>
            <a:pPr marL="0" indent="0">
              <a:buNone/>
            </a:pPr>
            <a:r>
              <a:rPr lang="en-US" sz="1400" dirty="0"/>
              <a:t> </a:t>
            </a:r>
          </a:p>
          <a:p>
            <a:r>
              <a:rPr lang="en-US" sz="1400" b="1" dirty="0"/>
              <a:t>Poor Inventory Management: </a:t>
            </a:r>
            <a:r>
              <a:rPr lang="en-US" sz="1400" dirty="0"/>
              <a:t>Existing methods may not provide accurate, real-time inventory data across the supply chain.</a:t>
            </a:r>
          </a:p>
          <a:p>
            <a:pPr marL="0" indent="0">
              <a:buNone/>
            </a:pPr>
            <a:r>
              <a:rPr lang="en-US" sz="1400" dirty="0"/>
              <a:t> </a:t>
            </a:r>
            <a:endParaRPr lang="en-US" sz="1400" b="1" dirty="0"/>
          </a:p>
          <a:p>
            <a:r>
              <a:rPr lang="en-US" sz="1400" b="1" dirty="0"/>
              <a:t>Inadequate Handling of Supply Chain Disruptions: </a:t>
            </a:r>
            <a:r>
              <a:rPr lang="en-US" sz="1400" dirty="0"/>
              <a:t>Existing methods may not effectively handle unexpected disruptions, such as shipment delays, damaged goods, or route deviations. </a:t>
            </a:r>
          </a:p>
          <a:p>
            <a:pPr marL="0" indent="0">
              <a:buNone/>
            </a:pPr>
            <a:endParaRPr lang="en-US" sz="1400" b="1" dirty="0"/>
          </a:p>
          <a:p>
            <a:r>
              <a:rPr lang="en-US" sz="1400" b="1" dirty="0"/>
              <a:t>High Dependency on Paper-based Processes: </a:t>
            </a:r>
            <a:r>
              <a:rPr lang="en-US" sz="1400" dirty="0"/>
              <a:t>Some existing supply chain tracking methods still rely on paper-based records for critical information (e.g., bills of lading, shipment logs). </a:t>
            </a:r>
          </a:p>
          <a:p>
            <a:pPr marL="0" indent="0">
              <a:buNone/>
            </a:pPr>
            <a:endParaRPr lang="en-US" sz="1400" b="1" dirty="0"/>
          </a:p>
          <a:p>
            <a:r>
              <a:rPr lang="en-US" sz="1400" b="1" dirty="0"/>
              <a:t>Limited Analytical Capabilities:  </a:t>
            </a:r>
            <a:r>
              <a:rPr lang="en-US" sz="1400" dirty="0"/>
              <a:t> Traditional methods typically do not provide advanced data analytics for supply chain optimization. </a:t>
            </a:r>
          </a:p>
        </p:txBody>
      </p:sp>
    </p:spTree>
    <p:extLst>
      <p:ext uri="{BB962C8B-B14F-4D97-AF65-F5344CB8AC3E}">
        <p14:creationId xmlns:p14="http://schemas.microsoft.com/office/powerpoint/2010/main" val="163766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a:xfrm>
            <a:off x="679508" y="969279"/>
            <a:ext cx="10801292" cy="4952997"/>
          </a:xfrm>
        </p:spPr>
        <p:txBody>
          <a:bodyPr>
            <a:normAutofit/>
          </a:bodyPr>
          <a:lstStyle/>
          <a:p>
            <a:pPr marL="0" indent="0">
              <a:buNone/>
            </a:pPr>
            <a:r>
              <a:rPr lang="en-US" sz="1400" dirty="0">
                <a:effectLst/>
              </a:rPr>
              <a:t>The proposed methodology for the </a:t>
            </a:r>
            <a:r>
              <a:rPr lang="en-US" sz="1400" b="1" dirty="0">
                <a:effectLst/>
              </a:rPr>
              <a:t>Advanced Supply Chain Track-and-Trace System</a:t>
            </a:r>
            <a:r>
              <a:rPr lang="en-US" sz="1400" dirty="0">
                <a:effectLst/>
              </a:rPr>
              <a:t> integrates cutting-edge technologies like </a:t>
            </a:r>
            <a:r>
              <a:rPr lang="en-US" sz="1400" b="1" dirty="0">
                <a:effectLst/>
              </a:rPr>
              <a:t>IoT Devices</a:t>
            </a:r>
            <a:r>
              <a:rPr lang="en-US" sz="1400" dirty="0">
                <a:effectLst/>
              </a:rPr>
              <a:t>, </a:t>
            </a:r>
            <a:r>
              <a:rPr lang="en-US" sz="1400" b="1" dirty="0">
                <a:effectLst/>
              </a:rPr>
              <a:t>Web Applications</a:t>
            </a:r>
            <a:r>
              <a:rPr lang="en-US" sz="1400" dirty="0">
                <a:effectLst/>
              </a:rPr>
              <a:t>, </a:t>
            </a:r>
            <a:r>
              <a:rPr lang="en-US" sz="1400" b="1" dirty="0">
                <a:effectLst/>
              </a:rPr>
              <a:t>Smart Contracts</a:t>
            </a:r>
            <a:r>
              <a:rPr lang="en-US" sz="1400" dirty="0">
                <a:effectLst/>
              </a:rPr>
              <a:t>, and </a:t>
            </a:r>
            <a:r>
              <a:rPr lang="en-US" sz="1400" b="1" dirty="0">
                <a:effectLst/>
              </a:rPr>
              <a:t>Data Analytics</a:t>
            </a:r>
            <a:r>
              <a:rPr lang="en-US" sz="1400" dirty="0">
                <a:effectLst/>
              </a:rPr>
              <a:t> to enable real-time tracking, improve operational efficiency, and ensure product authenticity. This methodology is designed to address the limitations of existing systems while providing a secure, scalable, and user-friendly solution for supply chain management.</a:t>
            </a:r>
            <a:endParaRPr lang="en-IN" sz="1400" dirty="0">
              <a:effectLst/>
            </a:endParaRPr>
          </a:p>
          <a:p>
            <a:pPr marL="0" indent="0">
              <a:buNone/>
            </a:pPr>
            <a:endParaRPr lang="en-US" sz="1400" b="1" dirty="0"/>
          </a:p>
          <a:p>
            <a:pPr marL="0" indent="0">
              <a:buNone/>
            </a:pPr>
            <a:endParaRPr lang="en-US" sz="1400" b="1" dirty="0"/>
          </a:p>
          <a:p>
            <a:r>
              <a:rPr lang="en-US" sz="1400" b="1" dirty="0"/>
              <a:t>IoT Devices for Real-Time Monitoring: </a:t>
            </a:r>
            <a:r>
              <a:rPr lang="en-US" sz="1400" dirty="0"/>
              <a:t>IoT sensors and RFID tags will be attached to products or containers to capture real-time data such as location, temperature, and humidity.</a:t>
            </a:r>
          </a:p>
          <a:p>
            <a:pPr marL="0" indent="0">
              <a:buNone/>
            </a:pPr>
            <a:endParaRPr lang="en-US" sz="1400" b="1" dirty="0"/>
          </a:p>
          <a:p>
            <a:pPr marL="0" indent="0">
              <a:buNone/>
            </a:pPr>
            <a:endParaRPr lang="en-US" sz="1400" b="1" dirty="0"/>
          </a:p>
          <a:p>
            <a:r>
              <a:rPr lang="en-US" sz="1400" b="1" dirty="0"/>
              <a:t>Data Encryption for Secure Communication: </a:t>
            </a:r>
            <a:r>
              <a:rPr lang="en-US" sz="1400" dirty="0"/>
              <a:t>TraceIT will use advanced encryption techniques to ensure secure communication between devices, stakeholders, and the blockchain network.</a:t>
            </a:r>
          </a:p>
          <a:p>
            <a:endParaRPr lang="en-US" sz="1400" b="1" dirty="0"/>
          </a:p>
          <a:p>
            <a:pPr marL="0" indent="0">
              <a:buNone/>
            </a:pPr>
            <a:endParaRPr lang="en-US" sz="1400" b="1" dirty="0"/>
          </a:p>
          <a:p>
            <a:r>
              <a:rPr lang="en-US" sz="1400" b="1" dirty="0"/>
              <a:t>Integration with Existing Systems:  </a:t>
            </a:r>
            <a:r>
              <a:rPr lang="en-US" sz="1400" dirty="0"/>
              <a:t>The solution will provide APIs and connectors for easy integration with existing ERP (Enterprise Resource Planning) systems, logistics software, and other supply chain management tools.</a:t>
            </a:r>
          </a:p>
          <a:p>
            <a:pPr marL="0" indent="0">
              <a:buNone/>
            </a:pPr>
            <a:endParaRPr lang="en-US" sz="1400" dirty="0"/>
          </a:p>
          <a:p>
            <a:pPr>
              <a:buFont typeface="+mj-lt"/>
              <a:buAutoNum type="arabicPeriod"/>
            </a:pPr>
            <a:endParaRPr lang="en-US" sz="1400" dirty="0"/>
          </a:p>
          <a:p>
            <a:pPr marL="0" indent="0">
              <a:buNone/>
            </a:pPr>
            <a:endParaRPr lang="en-GB" sz="1400" dirty="0"/>
          </a:p>
        </p:txBody>
      </p:sp>
    </p:spTree>
    <p:extLst>
      <p:ext uri="{BB962C8B-B14F-4D97-AF65-F5344CB8AC3E}">
        <p14:creationId xmlns:p14="http://schemas.microsoft.com/office/powerpoint/2010/main" val="265961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C1B17-10D3-7B64-AAB3-33BF3C4DE9F5}"/>
              </a:ext>
            </a:extLst>
          </p:cNvPr>
          <p:cNvSpPr>
            <a:spLocks noGrp="1"/>
          </p:cNvSpPr>
          <p:nvPr>
            <p:ph type="title"/>
          </p:nvPr>
        </p:nvSpPr>
        <p:spPr/>
        <p:txBody>
          <a:bodyPr/>
          <a:lstStyle/>
          <a:p>
            <a:r>
              <a:rPr lang="en-GB" dirty="0"/>
              <a:t>Proposed Method</a:t>
            </a:r>
            <a:endParaRPr lang="en-IN" dirty="0"/>
          </a:p>
        </p:txBody>
      </p:sp>
      <p:sp>
        <p:nvSpPr>
          <p:cNvPr id="3" name="Content Placeholder 2">
            <a:extLst>
              <a:ext uri="{FF2B5EF4-FFF2-40B4-BE49-F238E27FC236}">
                <a16:creationId xmlns:a16="http://schemas.microsoft.com/office/drawing/2014/main" id="{2FEB1B93-BC6F-B42D-81B8-C5672807DD14}"/>
              </a:ext>
            </a:extLst>
          </p:cNvPr>
          <p:cNvSpPr>
            <a:spLocks noGrp="1"/>
          </p:cNvSpPr>
          <p:nvPr>
            <p:ph idx="1"/>
          </p:nvPr>
        </p:nvSpPr>
        <p:spPr>
          <a:xfrm>
            <a:off x="335558" y="1017166"/>
            <a:ext cx="11321409" cy="4952997"/>
          </a:xfrm>
        </p:spPr>
        <p:txBody>
          <a:bodyPr>
            <a:normAutofit/>
          </a:bodyPr>
          <a:lstStyle/>
          <a:p>
            <a:r>
              <a:rPr lang="en-US" sz="1400" b="1" dirty="0"/>
              <a:t>Advanced Analytics and Reporting: </a:t>
            </a:r>
            <a:r>
              <a:rPr lang="en-US" sz="1400" dirty="0"/>
              <a:t>Track and Trace will include data analytics capabilities to provide actionable insights into supply chain performance. </a:t>
            </a:r>
          </a:p>
          <a:p>
            <a:endParaRPr lang="en-US" sz="1400" b="1" dirty="0"/>
          </a:p>
          <a:p>
            <a:r>
              <a:rPr lang="en-US" sz="1400" b="1" dirty="0"/>
              <a:t>User-Friendly Interface :  </a:t>
            </a:r>
            <a:r>
              <a:rPr lang="en-US" sz="1400" dirty="0"/>
              <a:t>The platform will feature a user-friendly web and mobile interface, enabling users to easily track products, view real-time updates, and access reports from any location.</a:t>
            </a:r>
          </a:p>
          <a:p>
            <a:pPr marL="0" indent="0">
              <a:buNone/>
            </a:pPr>
            <a:endParaRPr lang="en-US" sz="1400" dirty="0"/>
          </a:p>
          <a:p>
            <a:pPr marL="0" indent="0">
              <a:buNone/>
            </a:pPr>
            <a:endParaRPr lang="en-US" sz="1400" b="1" dirty="0"/>
          </a:p>
          <a:p>
            <a:pPr marL="0" indent="0">
              <a:buNone/>
            </a:pPr>
            <a:r>
              <a:rPr lang="en-US" sz="1400" b="1" dirty="0"/>
              <a:t>Advantages of the Proposed Method:</a:t>
            </a:r>
          </a:p>
          <a:p>
            <a:pPr marL="0" indent="0">
              <a:buNone/>
            </a:pPr>
            <a:endParaRPr lang="en-US" sz="1400" b="1" dirty="0"/>
          </a:p>
          <a:p>
            <a:pPr>
              <a:buFont typeface="Arial" panose="020B0604020202020204" pitchFamily="34" charset="0"/>
              <a:buChar char="•"/>
            </a:pPr>
            <a:r>
              <a:rPr lang="en-US" sz="1400" b="1" dirty="0"/>
              <a:t>Enhanced Visibility:</a:t>
            </a:r>
            <a:r>
              <a:rPr lang="en-US" sz="1400" dirty="0"/>
              <a:t> Real-time tracking and blockchain integration offer complete transparency across the entire supply chain.</a:t>
            </a:r>
          </a:p>
          <a:p>
            <a:pPr>
              <a:buFont typeface="Arial" panose="020B0604020202020204" pitchFamily="34" charset="0"/>
              <a:buChar char="•"/>
            </a:pPr>
            <a:r>
              <a:rPr lang="en-US" sz="1400" b="1" dirty="0"/>
              <a:t>Reduced Fraud and Counterfeiting:</a:t>
            </a:r>
            <a:r>
              <a:rPr lang="en-US" sz="1400" dirty="0"/>
              <a:t> Blockchain ensures data authenticity, and IoT monitoring helps verify the conditions and handling of products.</a:t>
            </a:r>
          </a:p>
          <a:p>
            <a:pPr>
              <a:buFont typeface="Arial" panose="020B0604020202020204" pitchFamily="34" charset="0"/>
              <a:buChar char="•"/>
            </a:pPr>
            <a:r>
              <a:rPr lang="en-US" sz="1400" b="1" dirty="0"/>
              <a:t>Automated Processes:</a:t>
            </a:r>
            <a:r>
              <a:rPr lang="en-US" sz="1400" dirty="0"/>
              <a:t> Smart contracts and IoT integration reduce manual intervention and minimize errors.</a:t>
            </a:r>
          </a:p>
          <a:p>
            <a:pPr>
              <a:buFont typeface="Arial" panose="020B0604020202020204" pitchFamily="34" charset="0"/>
              <a:buChar char="•"/>
            </a:pPr>
            <a:r>
              <a:rPr lang="en-US" sz="1400" b="1" dirty="0"/>
              <a:t>Scalability and Integration:</a:t>
            </a:r>
            <a:r>
              <a:rPr lang="en-US" sz="1400" dirty="0"/>
              <a:t> APIs enable seamless integration with existing systems and scaling to accommodate growing supply chain demands.</a:t>
            </a:r>
          </a:p>
          <a:p>
            <a:pPr>
              <a:buFont typeface="Arial" panose="020B0604020202020204" pitchFamily="34" charset="0"/>
              <a:buChar char="•"/>
            </a:pPr>
            <a:r>
              <a:rPr lang="en-US" sz="1400" b="1" dirty="0"/>
              <a:t>Data-Driven Decision Making:</a:t>
            </a:r>
            <a:r>
              <a:rPr lang="en-US" sz="1400" dirty="0"/>
              <a:t> Advanced analytics provide insights to optimize operations and manage risks.</a:t>
            </a:r>
          </a:p>
          <a:p>
            <a:pPr>
              <a:buFont typeface="+mj-lt"/>
              <a:buAutoNum type="arabicPeriod" startAt="5"/>
            </a:pPr>
            <a:endParaRPr lang="en-US" sz="1400" dirty="0"/>
          </a:p>
        </p:txBody>
      </p:sp>
    </p:spTree>
    <p:extLst>
      <p:ext uri="{BB962C8B-B14F-4D97-AF65-F5344CB8AC3E}">
        <p14:creationId xmlns:p14="http://schemas.microsoft.com/office/powerpoint/2010/main" val="33952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9805"/>
            <a:ext cx="10668000" cy="487362"/>
          </a:xfrm>
        </p:spPr>
        <p:txBody>
          <a:bodyPr/>
          <a:lstStyle/>
          <a:p>
            <a:r>
              <a:rPr lang="en-GB" dirty="0"/>
              <a:t>Objectives</a:t>
            </a:r>
          </a:p>
        </p:txBody>
      </p:sp>
      <p:sp>
        <p:nvSpPr>
          <p:cNvPr id="3" name="Content Placeholder 2"/>
          <p:cNvSpPr>
            <a:spLocks noGrp="1"/>
          </p:cNvSpPr>
          <p:nvPr>
            <p:ph idx="1"/>
          </p:nvPr>
        </p:nvSpPr>
        <p:spPr>
          <a:xfrm>
            <a:off x="846356" y="1090569"/>
            <a:ext cx="10668000" cy="4915597"/>
          </a:xfrm>
        </p:spPr>
        <p:txBody>
          <a:bodyPr>
            <a:normAutofit lnSpcReduction="10000"/>
          </a:bodyPr>
          <a:lstStyle/>
          <a:p>
            <a:pPr marL="0" indent="0">
              <a:buNone/>
            </a:pPr>
            <a:r>
              <a:rPr lang="en-US" sz="1100" dirty="0"/>
              <a:t>The Track and trace project aims to address existing shortcomings in supply chain tracking by leveraging cutting-edge technology to create a more efficient and reliable system. The primary objectives are:</a:t>
            </a:r>
          </a:p>
          <a:p>
            <a:endParaRPr lang="en-US" sz="1100" dirty="0"/>
          </a:p>
          <a:p>
            <a:r>
              <a:rPr lang="en-US" sz="1400" b="1" dirty="0"/>
              <a:t>Enhance Supply Chain Visibility :</a:t>
            </a:r>
            <a:r>
              <a:rPr lang="en-US" sz="1400" dirty="0"/>
              <a:t>Provide real-time tracking of products throughout the supply chain, from point of origin to the final retailer.</a:t>
            </a:r>
          </a:p>
          <a:p>
            <a:endParaRPr lang="en-US" sz="1400" b="1" dirty="0"/>
          </a:p>
          <a:p>
            <a:r>
              <a:rPr lang="en-US" sz="1400" b="1" dirty="0"/>
              <a:t>Ensure Data Integrity and Security:  </a:t>
            </a:r>
            <a:r>
              <a:rPr lang="en-US" sz="1400" dirty="0"/>
              <a:t>Use blockchain technology to create an immutable and tamper-proof ledger of transactions and events across the supply chain.</a:t>
            </a:r>
          </a:p>
          <a:p>
            <a:endParaRPr lang="en-US" sz="1100" b="1" dirty="0"/>
          </a:p>
          <a:p>
            <a:r>
              <a:rPr lang="en-US" sz="1400" b="1" dirty="0"/>
              <a:t>Reduce Fraud, Counterfeiting, and Product Loss : </a:t>
            </a:r>
            <a:r>
              <a:rPr lang="en-US" sz="1400" dirty="0"/>
              <a:t>Minimize the risk of counterfeit goods entering the supply chain by verifying product authenticity at every step.</a:t>
            </a:r>
          </a:p>
          <a:p>
            <a:endParaRPr lang="en-US" sz="1400" b="1" dirty="0"/>
          </a:p>
          <a:p>
            <a:r>
              <a:rPr lang="en-US" sz="1400" b="1" dirty="0"/>
              <a:t>Automate Supply Chain Processes: </a:t>
            </a:r>
            <a:r>
              <a:rPr lang="en-US" sz="1400" dirty="0"/>
              <a:t>Use smart contracts to automate key processes, such as payments, compliance checks, and inventory updates.</a:t>
            </a:r>
          </a:p>
          <a:p>
            <a:endParaRPr lang="en-US" sz="1400" b="1" dirty="0"/>
          </a:p>
          <a:p>
            <a:r>
              <a:rPr lang="en-US" sz="1400" b="1" dirty="0"/>
              <a:t>Improve Supply Chain Efficiency and Cost Savings :</a:t>
            </a:r>
            <a:r>
              <a:rPr lang="en-US" sz="1400" dirty="0"/>
              <a:t>Optimize inventory management by providing accurate, real-time information on stock levels. Reduce the need for manual scanning and paperwork, thereby cutting down on labor costs.</a:t>
            </a:r>
          </a:p>
          <a:p>
            <a:pPr marL="0" indent="0">
              <a:buNone/>
            </a:pPr>
            <a:endParaRPr lang="en-US" sz="1500" b="1" dirty="0"/>
          </a:p>
          <a:p>
            <a:r>
              <a:rPr lang="en-US" sz="1500" b="1" dirty="0"/>
              <a:t>Provide a User-Friendly Interface for All Stakeholders: </a:t>
            </a:r>
            <a:r>
              <a:rPr lang="en-US" sz="1500" dirty="0"/>
              <a:t>Develop a web and mobile application that offers an intuitive interface for tracking products, viewing reports, and managing tasks. </a:t>
            </a: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GB" sz="1400" dirty="0"/>
          </a:p>
        </p:txBody>
      </p:sp>
    </p:spTree>
    <p:extLst>
      <p:ext uri="{BB962C8B-B14F-4D97-AF65-F5344CB8AC3E}">
        <p14:creationId xmlns:p14="http://schemas.microsoft.com/office/powerpoint/2010/main" val="266672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C429-273B-3A59-10D4-D6185F72EE33}"/>
              </a:ext>
            </a:extLst>
          </p:cNvPr>
          <p:cNvSpPr>
            <a:spLocks noGrp="1"/>
          </p:cNvSpPr>
          <p:nvPr>
            <p:ph type="title"/>
          </p:nvPr>
        </p:nvSpPr>
        <p:spPr>
          <a:xfrm>
            <a:off x="762000" y="655639"/>
            <a:ext cx="10668000" cy="487362"/>
          </a:xfrm>
        </p:spPr>
        <p:txBody>
          <a:bodyPr/>
          <a:lstStyle/>
          <a:p>
            <a:r>
              <a:rPr lang="en-US" b="1" dirty="0">
                <a:effectLst/>
              </a:rPr>
              <a:t>SYSTEM DESIGN &amp; IMPLEMENTATION</a:t>
            </a:r>
            <a:br>
              <a:rPr lang="en-IN" dirty="0">
                <a:effectLst/>
              </a:rPr>
            </a:br>
            <a:endParaRPr lang="en-IN" dirty="0"/>
          </a:p>
        </p:txBody>
      </p:sp>
      <p:sp>
        <p:nvSpPr>
          <p:cNvPr id="3" name="Content Placeholder 2">
            <a:extLst>
              <a:ext uri="{FF2B5EF4-FFF2-40B4-BE49-F238E27FC236}">
                <a16:creationId xmlns:a16="http://schemas.microsoft.com/office/drawing/2014/main" id="{AA050A98-4BF9-0F68-7743-33B29B8FC44E}"/>
              </a:ext>
            </a:extLst>
          </p:cNvPr>
          <p:cNvSpPr>
            <a:spLocks noGrp="1"/>
          </p:cNvSpPr>
          <p:nvPr>
            <p:ph idx="1"/>
          </p:nvPr>
        </p:nvSpPr>
        <p:spPr/>
        <p:txBody>
          <a:bodyPr/>
          <a:lstStyle/>
          <a:p>
            <a:pPr marL="24765" algn="just">
              <a:lnSpc>
                <a:spcPct val="150000"/>
              </a:lnSpc>
              <a:spcBef>
                <a:spcPts val="1405"/>
              </a:spcBef>
              <a:spcAft>
                <a:spcPts val="1405"/>
              </a:spcAft>
            </a:pPr>
            <a:r>
              <a:rPr lang="en-US" sz="1400" b="1" dirty="0">
                <a:effectLst/>
              </a:rPr>
              <a:t>1. System Architecture</a:t>
            </a:r>
            <a:endParaRPr lang="en-IN" sz="1400" b="1" dirty="0"/>
          </a:p>
          <a:p>
            <a:pPr marL="0" indent="0" algn="just">
              <a:lnSpc>
                <a:spcPct val="150000"/>
              </a:lnSpc>
              <a:spcBef>
                <a:spcPts val="1405"/>
              </a:spcBef>
              <a:spcAft>
                <a:spcPts val="1405"/>
              </a:spcAft>
              <a:buNone/>
            </a:pPr>
            <a:r>
              <a:rPr lang="en-US" sz="1400" dirty="0">
                <a:effectLst/>
              </a:rPr>
              <a:t>The system architecture combines IoT devices, a robust backend powered by Flask, and a user-friendly interface to ensure efficient product tracking and traceability. By integrating real-time data collection, processing, and visualization, the system enhances transparency and efficiency across the supply chain.</a:t>
            </a:r>
            <a:endParaRPr lang="en-IN" sz="1400" dirty="0">
              <a:effectLst/>
            </a:endParaRPr>
          </a:p>
          <a:p>
            <a:pPr algn="just">
              <a:lnSpc>
                <a:spcPct val="150000"/>
              </a:lnSpc>
              <a:spcBef>
                <a:spcPts val="1200"/>
              </a:spcBef>
              <a:spcAft>
                <a:spcPts val="1200"/>
              </a:spcAft>
            </a:pPr>
            <a:r>
              <a:rPr lang="en-US" sz="1400" b="1" dirty="0">
                <a:effectLst/>
              </a:rPr>
              <a:t>1.1 Data Acquisition</a:t>
            </a:r>
            <a:endParaRPr lang="en-IN" sz="1400" dirty="0">
              <a:effectLst/>
            </a:endParaRPr>
          </a:p>
          <a:p>
            <a:pPr marL="0" indent="0">
              <a:lnSpc>
                <a:spcPct val="150000"/>
              </a:lnSpc>
              <a:buNone/>
            </a:pPr>
            <a:r>
              <a:rPr lang="en-US" sz="1400" dirty="0">
                <a:effectLst/>
              </a:rPr>
              <a:t>IoT devices such as RFID tags, GPS modules, and DHT22 sensors form the backbone of the data acquisition process. RFID tags uniquely identify products, GPS sensors track their real-time location, and DHT22 sensors monitor environmental conditions like temperature and humidity.</a:t>
            </a:r>
            <a:endParaRPr lang="en-IN" sz="1400" dirty="0">
              <a:effectLst/>
            </a:endParaRPr>
          </a:p>
          <a:p>
            <a:endParaRPr lang="en-IN" dirty="0"/>
          </a:p>
        </p:txBody>
      </p:sp>
    </p:spTree>
    <p:extLst>
      <p:ext uri="{BB962C8B-B14F-4D97-AF65-F5344CB8AC3E}">
        <p14:creationId xmlns:p14="http://schemas.microsoft.com/office/powerpoint/2010/main" val="2584354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2CD8BC-E235-4B3E-BDF1-3E21D75407E5}"/>
              </a:ext>
            </a:extLst>
          </p:cNvPr>
          <p:cNvSpPr>
            <a:spLocks noGrp="1"/>
          </p:cNvSpPr>
          <p:nvPr>
            <p:ph idx="1"/>
          </p:nvPr>
        </p:nvSpPr>
        <p:spPr/>
        <p:txBody>
          <a:bodyPr>
            <a:normAutofit fontScale="92500" lnSpcReduction="20000"/>
          </a:bodyPr>
          <a:lstStyle/>
          <a:p>
            <a:pPr algn="just">
              <a:lnSpc>
                <a:spcPct val="150000"/>
              </a:lnSpc>
              <a:spcBef>
                <a:spcPts val="1595"/>
              </a:spcBef>
              <a:spcAft>
                <a:spcPts val="1595"/>
              </a:spcAft>
            </a:pPr>
            <a:r>
              <a:rPr lang="en-US" sz="1500" b="1" i="0" dirty="0">
                <a:effectLst/>
                <a:cs typeface="Times New Roman" panose="02020603050405020304" pitchFamily="18" charset="0"/>
              </a:rPr>
              <a:t>1.2 Data Processing</a:t>
            </a:r>
            <a:endParaRPr lang="en-IN" sz="1500" b="1" i="1" dirty="0">
              <a:cs typeface="Times New Roman" panose="02020603050405020304" pitchFamily="18" charset="0"/>
            </a:endParaRPr>
          </a:p>
          <a:p>
            <a:pPr algn="just">
              <a:lnSpc>
                <a:spcPct val="150000"/>
              </a:lnSpc>
              <a:spcBef>
                <a:spcPts val="1595"/>
              </a:spcBef>
              <a:spcAft>
                <a:spcPts val="1595"/>
              </a:spcAft>
            </a:pPr>
            <a:r>
              <a:rPr lang="en-US" sz="1400" dirty="0">
                <a:effectLst/>
              </a:rPr>
              <a:t>Data is processed using Flask's built-in capabilities and custom algorithms to ensure data accuracy and reliability. The system eliminates noise, validates data against the stored database, and structures it for easy retrieval.</a:t>
            </a:r>
            <a:r>
              <a:rPr lang="en-US" sz="1800" b="1" i="0"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50000"/>
              </a:lnSpc>
              <a:spcBef>
                <a:spcPts val="1595"/>
              </a:spcBef>
              <a:spcAft>
                <a:spcPts val="1595"/>
              </a:spcAft>
            </a:pPr>
            <a:r>
              <a:rPr lang="en-US" sz="1600" b="1" i="0" dirty="0">
                <a:effectLst/>
                <a:cs typeface="Times New Roman" panose="02020603050405020304" pitchFamily="18" charset="0"/>
              </a:rPr>
              <a:t>1.3 Smart Contracts Module</a:t>
            </a:r>
            <a:endParaRPr lang="en-IN" sz="1600" b="1" i="1" dirty="0">
              <a:effectLst/>
              <a:cs typeface="MS Gothic" panose="020B0609070205080204" pitchFamily="49" charset="-128"/>
            </a:endParaRPr>
          </a:p>
          <a:p>
            <a:pPr algn="just">
              <a:lnSpc>
                <a:spcPct val="150000"/>
              </a:lnSpc>
              <a:spcBef>
                <a:spcPts val="1200"/>
              </a:spcBef>
              <a:spcAft>
                <a:spcPts val="1200"/>
              </a:spcAft>
            </a:pPr>
            <a:r>
              <a:rPr lang="en-US" sz="1600" dirty="0">
                <a:effectLst/>
              </a:rPr>
              <a:t>The system incorporates logic inspired by blockchain smart contracts within the Flask backend. This ensures automated compliance with pre-defined rules without requiring manual intervention </a:t>
            </a:r>
            <a:endParaRPr lang="en-IN" sz="1600" dirty="0">
              <a:effectLst/>
            </a:endParaRPr>
          </a:p>
          <a:p>
            <a:pPr algn="just">
              <a:lnSpc>
                <a:spcPct val="150000"/>
              </a:lnSpc>
              <a:spcBef>
                <a:spcPts val="1595"/>
              </a:spcBef>
              <a:spcAft>
                <a:spcPts val="1595"/>
              </a:spcAft>
            </a:pPr>
            <a:r>
              <a:rPr lang="en-US" sz="1600" b="1" i="0" dirty="0">
                <a:effectLst/>
                <a:cs typeface="Times New Roman" panose="02020603050405020304" pitchFamily="18" charset="0"/>
              </a:rPr>
              <a:t>1.4 Cloud Infrastructure</a:t>
            </a:r>
            <a:endParaRPr lang="en-IN" sz="1600" b="1" i="1" dirty="0">
              <a:effectLst/>
              <a:cs typeface="MS Gothic" panose="020B0609070205080204" pitchFamily="49" charset="-128"/>
            </a:endParaRPr>
          </a:p>
          <a:p>
            <a:pPr algn="just">
              <a:lnSpc>
                <a:spcPct val="150000"/>
              </a:lnSpc>
              <a:spcBef>
                <a:spcPts val="1200"/>
              </a:spcBef>
              <a:spcAft>
                <a:spcPts val="1200"/>
              </a:spcAft>
            </a:pPr>
            <a:r>
              <a:rPr lang="en-US" sz="1600" dirty="0">
                <a:effectLst/>
              </a:rPr>
              <a:t>The Flask application is hosted on scalable platforms like AWS or Heroku, providing the reliability and speed needed for real-time operations.</a:t>
            </a:r>
            <a:endParaRPr lang="en-IN" sz="1600" dirty="0">
              <a:effectLst/>
            </a:endParaRPr>
          </a:p>
          <a:p>
            <a:pPr algn="just">
              <a:lnSpc>
                <a:spcPct val="150000"/>
              </a:lnSpc>
              <a:spcBef>
                <a:spcPts val="1595"/>
              </a:spcBef>
              <a:spcAft>
                <a:spcPts val="1595"/>
              </a:spcAft>
            </a:pPr>
            <a:endParaRPr lang="en-IN" sz="1400" dirty="0">
              <a:effectLst/>
            </a:endParaRPr>
          </a:p>
          <a:p>
            <a:endParaRPr lang="en-IN" dirty="0"/>
          </a:p>
        </p:txBody>
      </p:sp>
    </p:spTree>
    <p:extLst>
      <p:ext uri="{BB962C8B-B14F-4D97-AF65-F5344CB8AC3E}">
        <p14:creationId xmlns:p14="http://schemas.microsoft.com/office/powerpoint/2010/main" val="156599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5D42-F381-56E3-37A8-4EB6ADA210F8}"/>
              </a:ext>
            </a:extLst>
          </p:cNvPr>
          <p:cNvSpPr>
            <a:spLocks noGrp="1"/>
          </p:cNvSpPr>
          <p:nvPr>
            <p:ph type="title"/>
          </p:nvPr>
        </p:nvSpPr>
        <p:spPr>
          <a:xfrm>
            <a:off x="812800" y="655639"/>
            <a:ext cx="10668000" cy="487362"/>
          </a:xfrm>
        </p:spPr>
        <p:txBody>
          <a:bodyPr/>
          <a:lstStyle/>
          <a:p>
            <a:r>
              <a:rPr lang="en-US" sz="2800" b="1" dirty="0">
                <a:effectLst/>
              </a:rPr>
              <a:t>Implementation Process</a:t>
            </a:r>
            <a:br>
              <a:rPr lang="en-IN" sz="2800" b="1" dirty="0">
                <a:effectLst/>
              </a:rPr>
            </a:br>
            <a:endParaRPr lang="en-IN" dirty="0"/>
          </a:p>
        </p:txBody>
      </p:sp>
      <p:sp>
        <p:nvSpPr>
          <p:cNvPr id="3" name="Content Placeholder 2">
            <a:extLst>
              <a:ext uri="{FF2B5EF4-FFF2-40B4-BE49-F238E27FC236}">
                <a16:creationId xmlns:a16="http://schemas.microsoft.com/office/drawing/2014/main" id="{4F628D98-3AD8-7539-C487-6CC6C4B376F6}"/>
              </a:ext>
            </a:extLst>
          </p:cNvPr>
          <p:cNvSpPr>
            <a:spLocks noGrp="1"/>
          </p:cNvSpPr>
          <p:nvPr>
            <p:ph idx="1"/>
          </p:nvPr>
        </p:nvSpPr>
        <p:spPr/>
        <p:txBody>
          <a:bodyPr>
            <a:normAutofit/>
          </a:bodyPr>
          <a:lstStyle/>
          <a:p>
            <a:pPr marL="0" lvl="0" indent="0" algn="just">
              <a:lnSpc>
                <a:spcPct val="150000"/>
              </a:lnSpc>
              <a:buNone/>
            </a:pPr>
            <a:r>
              <a:rPr lang="en-US" sz="1800" b="1" i="0" dirty="0">
                <a:effectLst/>
                <a:cs typeface="Times New Roman" panose="02020603050405020304" pitchFamily="18" charset="0"/>
              </a:rPr>
              <a:t>Data Collection and Preprocessing </a:t>
            </a:r>
            <a:r>
              <a:rPr lang="en-US" sz="1500" dirty="0">
                <a:effectLst/>
              </a:rPr>
              <a:t>Data is collected from IoT devices such as RFID readers, GPS sensors, and DHT22 modules. These devices are configured to send data in a standardized format to the Flask backend. Preprocessing tasks include filtering out irrelevant or duplicate data, normalizing input formats (e.g., ensuring GPS coordinates follow a consistent format), and ensuring compatibility with the database schema.</a:t>
            </a:r>
          </a:p>
          <a:p>
            <a:pPr marL="0" lvl="0" indent="0" algn="just">
              <a:lnSpc>
                <a:spcPct val="150000"/>
              </a:lnSpc>
              <a:buNone/>
            </a:pPr>
            <a:endParaRPr lang="en-IN" sz="1500" dirty="0">
              <a:effectLst/>
            </a:endParaRPr>
          </a:p>
          <a:p>
            <a:pPr marL="0" lvl="0" indent="0" algn="just">
              <a:lnSpc>
                <a:spcPct val="150000"/>
              </a:lnSpc>
              <a:buNone/>
            </a:pPr>
            <a:r>
              <a:rPr lang="en-US" sz="1800" b="1" i="0" dirty="0">
                <a:effectLst/>
                <a:cs typeface="Times New Roman" panose="02020603050405020304" pitchFamily="18" charset="0"/>
              </a:rPr>
              <a:t>System Integration </a:t>
            </a:r>
            <a:r>
              <a:rPr lang="en-US" sz="1500" dirty="0">
                <a:effectLst/>
              </a:rPr>
              <a:t>Data is collected from IoT devices such as RFID readers, GPS sensors, and DHT22 modules. These devices are configured to send data in a standardized format to the Flask backend.</a:t>
            </a:r>
            <a:r>
              <a:rPr lang="en-IN" sz="1500" dirty="0"/>
              <a:t> </a:t>
            </a:r>
            <a:r>
              <a:rPr lang="en-US" sz="1500" dirty="0">
                <a:effectLst/>
              </a:rPr>
              <a:t>Preprocessing tasks include filtering out irrelevant or duplicate data, normalizing input formats (e.g., ensuring GPS coordinates follow a consistent format), and ensuring compatibility with the database schema.</a:t>
            </a:r>
            <a:endParaRPr lang="en-IN" sz="1500" dirty="0">
              <a:effectLst/>
            </a:endParaRPr>
          </a:p>
        </p:txBody>
      </p:sp>
    </p:spTree>
    <p:extLst>
      <p:ext uri="{BB962C8B-B14F-4D97-AF65-F5344CB8AC3E}">
        <p14:creationId xmlns:p14="http://schemas.microsoft.com/office/powerpoint/2010/main" val="151725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5A35B-FBA7-2E43-DCF6-8F0505544213}"/>
              </a:ext>
            </a:extLst>
          </p:cNvPr>
          <p:cNvSpPr>
            <a:spLocks noGrp="1"/>
          </p:cNvSpPr>
          <p:nvPr>
            <p:ph idx="1"/>
          </p:nvPr>
        </p:nvSpPr>
        <p:spPr/>
        <p:txBody>
          <a:bodyPr>
            <a:normAutofit/>
          </a:bodyPr>
          <a:lstStyle/>
          <a:p>
            <a:pPr marL="0" lvl="0" indent="0" algn="just">
              <a:lnSpc>
                <a:spcPct val="150000"/>
              </a:lnSpc>
              <a:buNone/>
            </a:pPr>
            <a:r>
              <a:rPr lang="en-US" sz="1800" b="1" i="0" dirty="0">
                <a:effectLst/>
                <a:cs typeface="Times New Roman" panose="02020603050405020304" pitchFamily="18" charset="0"/>
              </a:rPr>
              <a:t>Testing and Validation </a:t>
            </a:r>
            <a:r>
              <a:rPr lang="en-US" sz="1400" dirty="0">
                <a:effectLst/>
              </a:rPr>
              <a:t>Field tests are conducted by placing RFID tags on products and monitoring their movement through predefined checkpoints. The system’s ability to track products and detect anomalies is evaluated.</a:t>
            </a:r>
            <a:r>
              <a:rPr lang="en-IN" sz="1400" dirty="0"/>
              <a:t> </a:t>
            </a:r>
            <a:r>
              <a:rPr lang="en-US" sz="1400" dirty="0">
                <a:effectLst/>
              </a:rPr>
              <a:t>Performance metrics such as data accuracy, processing speed, and system uptime are measured to ensure reliability under real-world conditions.</a:t>
            </a:r>
          </a:p>
          <a:p>
            <a:pPr marL="0" lvl="0" indent="0" algn="just">
              <a:lnSpc>
                <a:spcPct val="150000"/>
              </a:lnSpc>
              <a:buNone/>
            </a:pPr>
            <a:endParaRPr lang="en-IN" sz="1800" b="1" i="1" dirty="0">
              <a:effectLst/>
              <a:cs typeface="MS Gothic" panose="020B0609070205080204" pitchFamily="49" charset="-128"/>
            </a:endParaRPr>
          </a:p>
          <a:p>
            <a:pPr marL="0" indent="0" algn="just">
              <a:lnSpc>
                <a:spcPct val="150000"/>
              </a:lnSpc>
              <a:spcBef>
                <a:spcPts val="1200"/>
              </a:spcBef>
              <a:spcAft>
                <a:spcPts val="1200"/>
              </a:spcAft>
              <a:buNone/>
            </a:pPr>
            <a:r>
              <a:rPr lang="en-US" sz="1800" b="1" i="0" dirty="0">
                <a:effectLst/>
                <a:cs typeface="Times New Roman" panose="02020603050405020304" pitchFamily="18" charset="0"/>
              </a:rPr>
              <a:t>Deployment </a:t>
            </a:r>
            <a:r>
              <a:rPr lang="en-US" sz="1400" dirty="0">
                <a:effectLst/>
              </a:rPr>
              <a:t>The Flask application is deployed on a reliable cloud hosting platform to ensure accessibility and scalability.</a:t>
            </a:r>
            <a:r>
              <a:rPr lang="en-IN" sz="1400" dirty="0"/>
              <a:t> </a:t>
            </a:r>
            <a:r>
              <a:rPr lang="en-US" sz="1400" dirty="0">
                <a:effectLst/>
              </a:rPr>
              <a:t>The web application is made available to stakeholders, who can access it using credentials. Training sessions are conducted to familiarize users with the platform's features and capabilities.</a:t>
            </a:r>
            <a:endParaRPr lang="en-IN" sz="1400" dirty="0">
              <a:effectLst/>
            </a:endParaRPr>
          </a:p>
          <a:p>
            <a:pPr marL="0" lvl="0" indent="0" algn="just">
              <a:lnSpc>
                <a:spcPct val="150000"/>
              </a:lnSpc>
              <a:buNone/>
            </a:pPr>
            <a:endParaRPr lang="en-US" sz="1800" b="1" i="0" dirty="0">
              <a:effectLst/>
              <a:cs typeface="Times New Roman" panose="02020603050405020304" pitchFamily="18" charset="0"/>
            </a:endParaRPr>
          </a:p>
          <a:p>
            <a:endParaRPr lang="en-IN" dirty="0"/>
          </a:p>
        </p:txBody>
      </p:sp>
    </p:spTree>
    <p:extLst>
      <p:ext uri="{BB962C8B-B14F-4D97-AF65-F5344CB8AC3E}">
        <p14:creationId xmlns:p14="http://schemas.microsoft.com/office/powerpoint/2010/main" val="114946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57A5-9679-521C-8FCA-79ACBC8BDB46}"/>
              </a:ext>
            </a:extLst>
          </p:cNvPr>
          <p:cNvSpPr>
            <a:spLocks noGrp="1"/>
          </p:cNvSpPr>
          <p:nvPr>
            <p:ph type="title"/>
          </p:nvPr>
        </p:nvSpPr>
        <p:spPr>
          <a:xfrm>
            <a:off x="812800" y="636591"/>
            <a:ext cx="10668000" cy="487362"/>
          </a:xfrm>
        </p:spPr>
        <p:txBody>
          <a:bodyPr/>
          <a:lstStyle/>
          <a:p>
            <a:r>
              <a:rPr lang="en-US" b="1" dirty="0">
                <a:effectLst/>
              </a:rPr>
              <a:t>System Workflow</a:t>
            </a:r>
            <a:br>
              <a:rPr lang="en-IN" b="1" dirty="0">
                <a:effectLst/>
              </a:rPr>
            </a:br>
            <a:endParaRPr lang="en-IN" dirty="0"/>
          </a:p>
        </p:txBody>
      </p:sp>
      <p:sp>
        <p:nvSpPr>
          <p:cNvPr id="3" name="Content Placeholder 2">
            <a:extLst>
              <a:ext uri="{FF2B5EF4-FFF2-40B4-BE49-F238E27FC236}">
                <a16:creationId xmlns:a16="http://schemas.microsoft.com/office/drawing/2014/main" id="{DE9E08DA-B7C1-DCCA-AFC1-65EFCE406F1C}"/>
              </a:ext>
            </a:extLst>
          </p:cNvPr>
          <p:cNvSpPr>
            <a:spLocks noGrp="1"/>
          </p:cNvSpPr>
          <p:nvPr>
            <p:ph idx="1"/>
          </p:nvPr>
        </p:nvSpPr>
        <p:spPr/>
        <p:txBody>
          <a:bodyPr>
            <a:normAutofit/>
          </a:bodyPr>
          <a:lstStyle/>
          <a:p>
            <a:pPr marL="342900" lvl="0" indent="-342900" algn="just">
              <a:lnSpc>
                <a:spcPct val="150000"/>
              </a:lnSpc>
              <a:spcBef>
                <a:spcPts val="1200"/>
              </a:spcBef>
              <a:spcAft>
                <a:spcPts val="1200"/>
              </a:spcAft>
              <a:buFont typeface="+mj-lt"/>
              <a:buAutoNum type="arabicPeriod"/>
            </a:pPr>
            <a:r>
              <a:rPr lang="en-US" sz="1400" b="1" dirty="0">
                <a:effectLst/>
              </a:rPr>
              <a:t>Data Acquisition: </a:t>
            </a:r>
            <a:r>
              <a:rPr lang="en-US" sz="1400" dirty="0">
                <a:effectLst/>
              </a:rPr>
              <a:t>IoT devices, such as RFID tags, GPS modules, and DHT22 sensors, capture product-related data such as ID, location, temperature, and humidity.</a:t>
            </a:r>
            <a:endParaRPr lang="en-IN" sz="1400" dirty="0">
              <a:effectLst/>
            </a:endParaRPr>
          </a:p>
          <a:p>
            <a:pPr marL="342900" lvl="0" indent="-342900" algn="just">
              <a:lnSpc>
                <a:spcPct val="150000"/>
              </a:lnSpc>
              <a:spcBef>
                <a:spcPts val="1200"/>
              </a:spcBef>
              <a:spcAft>
                <a:spcPts val="1200"/>
              </a:spcAft>
              <a:buFont typeface="+mj-lt"/>
              <a:buAutoNum type="arabicPeriod"/>
            </a:pPr>
            <a:r>
              <a:rPr lang="en-US" sz="1400" b="1" dirty="0">
                <a:effectLst/>
              </a:rPr>
              <a:t>Data Transmission: </a:t>
            </a:r>
            <a:r>
              <a:rPr lang="en-US" sz="1400" dirty="0">
                <a:effectLst/>
              </a:rPr>
              <a:t>Node 1 transmits RFID data to Node 2. Node 2 augments this data with GPS coordinates and environmental information before sending it to the Flask application.</a:t>
            </a:r>
            <a:endParaRPr lang="en-IN" sz="1400" dirty="0">
              <a:effectLst/>
            </a:endParaRPr>
          </a:p>
          <a:p>
            <a:pPr marL="342900" lvl="0" indent="-342900" algn="just">
              <a:lnSpc>
                <a:spcPct val="150000"/>
              </a:lnSpc>
              <a:spcBef>
                <a:spcPts val="1200"/>
              </a:spcBef>
              <a:spcAft>
                <a:spcPts val="1200"/>
              </a:spcAft>
              <a:buFont typeface="+mj-lt"/>
              <a:buAutoNum type="arabicPeriod"/>
            </a:pPr>
            <a:r>
              <a:rPr lang="en-US" sz="1400" b="1" dirty="0">
                <a:effectLst/>
              </a:rPr>
              <a:t>Data Processing:  </a:t>
            </a:r>
            <a:r>
              <a:rPr lang="en-US" sz="1400" dirty="0">
                <a:effectLst/>
              </a:rPr>
              <a:t>The Flask backend validates the incoming data against the integrated database. Valid data is processed, structured, and prepared for storage.</a:t>
            </a:r>
            <a:endParaRPr lang="en-IN" sz="1400" dirty="0">
              <a:effectLst/>
            </a:endParaRPr>
          </a:p>
          <a:p>
            <a:pPr marL="342900" lvl="0" indent="-342900" algn="just">
              <a:lnSpc>
                <a:spcPct val="150000"/>
              </a:lnSpc>
              <a:spcBef>
                <a:spcPts val="1200"/>
              </a:spcBef>
              <a:spcAft>
                <a:spcPts val="1200"/>
              </a:spcAft>
              <a:buFont typeface="+mj-lt"/>
              <a:buAutoNum type="arabicPeriod"/>
            </a:pPr>
            <a:r>
              <a:rPr lang="en-US" sz="1400" b="1" dirty="0">
                <a:effectLst/>
              </a:rPr>
              <a:t>Database Update: </a:t>
            </a:r>
            <a:r>
              <a:rPr lang="en-US" sz="1400" dirty="0">
                <a:effectLst/>
              </a:rPr>
              <a:t>The validated data is stored in the Flask-based database, ensuring a complete record of product movement and conditions.</a:t>
            </a:r>
            <a:endParaRPr lang="en-IN" sz="1400" dirty="0">
              <a:effectLst/>
            </a:endParaRPr>
          </a:p>
          <a:p>
            <a:pPr marL="342900" lvl="0" indent="-342900" algn="just">
              <a:lnSpc>
                <a:spcPct val="150000"/>
              </a:lnSpc>
              <a:spcBef>
                <a:spcPts val="1200"/>
              </a:spcBef>
              <a:spcAft>
                <a:spcPts val="1200"/>
              </a:spcAft>
              <a:buFont typeface="+mj-lt"/>
              <a:buAutoNum type="arabicPeriod"/>
            </a:pPr>
            <a:r>
              <a:rPr lang="en-US" sz="1400" b="1" dirty="0">
                <a:effectLst/>
              </a:rPr>
              <a:t>Output Display:  </a:t>
            </a:r>
            <a:r>
              <a:rPr lang="en-US" sz="1400" dirty="0">
                <a:effectLst/>
              </a:rPr>
              <a:t>Users access the web application to search for products and view their details, including location, temperature, humidity, and tracking history. The system also generates reports for further analysis.</a:t>
            </a:r>
            <a:endParaRPr lang="en-IN" sz="1400" dirty="0">
              <a:effectLst/>
            </a:endParaRPr>
          </a:p>
          <a:p>
            <a:endParaRPr lang="en-IN" sz="1400" dirty="0"/>
          </a:p>
        </p:txBody>
      </p:sp>
    </p:spTree>
    <p:extLst>
      <p:ext uri="{BB962C8B-B14F-4D97-AF65-F5344CB8AC3E}">
        <p14:creationId xmlns:p14="http://schemas.microsoft.com/office/powerpoint/2010/main" val="99632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A156-B1FC-CA07-89DA-0BCF63C14900}"/>
              </a:ext>
            </a:extLst>
          </p:cNvPr>
          <p:cNvSpPr>
            <a:spLocks noGrp="1"/>
          </p:cNvSpPr>
          <p:nvPr>
            <p:ph type="title"/>
          </p:nvPr>
        </p:nvSpPr>
        <p:spPr/>
        <p:txBody>
          <a:bodyPr/>
          <a:lstStyle/>
          <a:p>
            <a:r>
              <a:rPr lang="en-US" dirty="0"/>
              <a:t>Architecture</a:t>
            </a:r>
            <a:endParaRPr lang="en-IN" dirty="0"/>
          </a:p>
        </p:txBody>
      </p:sp>
      <p:pic>
        <p:nvPicPr>
          <p:cNvPr id="5" name="Picture 4">
            <a:extLst>
              <a:ext uri="{FF2B5EF4-FFF2-40B4-BE49-F238E27FC236}">
                <a16:creationId xmlns:a16="http://schemas.microsoft.com/office/drawing/2014/main" id="{10004DBC-09A1-9E72-79B8-CE9C13EC7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258" y="979714"/>
            <a:ext cx="4636673" cy="5140777"/>
          </a:xfrm>
          <a:prstGeom prst="rect">
            <a:avLst/>
          </a:prstGeom>
        </p:spPr>
      </p:pic>
    </p:spTree>
    <p:extLst>
      <p:ext uri="{BB962C8B-B14F-4D97-AF65-F5344CB8AC3E}">
        <p14:creationId xmlns:p14="http://schemas.microsoft.com/office/powerpoint/2010/main" val="593898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fontScale="85000" lnSpcReduction="10000"/>
          </a:bodyPr>
          <a:lstStyle/>
          <a:p>
            <a:pPr marL="0" indent="0" algn="just">
              <a:buNone/>
            </a:pPr>
            <a:r>
              <a:rPr lang="en-US" sz="1900" b="1" dirty="0"/>
              <a:t>Trace and Trace Supply Chain </a:t>
            </a:r>
            <a:r>
              <a:rPr lang="en-US" sz="1600" dirty="0"/>
              <a:t>is a web-based application designed to facilitate tracking and tracing within the supply chain. The project aims to provide a comprehensive solution for monitoring the movement of products from their point of origin to the final retailer, enhancing visibility and accountability across various stages of the supply chain.</a:t>
            </a:r>
          </a:p>
          <a:p>
            <a:pPr algn="just"/>
            <a:endParaRPr lang="en-US" sz="1700" b="1" dirty="0"/>
          </a:p>
          <a:p>
            <a:pPr algn="just">
              <a:lnSpc>
                <a:spcPct val="150000"/>
              </a:lnSpc>
              <a:spcBef>
                <a:spcPts val="1200"/>
              </a:spcBef>
              <a:spcAft>
                <a:spcPts val="1200"/>
              </a:spcAft>
            </a:pPr>
            <a:r>
              <a:rPr lang="en-US" sz="1700" dirty="0">
                <a:effectLst/>
              </a:rPr>
              <a:t>Efficient supply chain management is vital for ensuring seamless operations, transparency, and trust across industries. However, traditional tracking systems face significant challenges, such as limited real-time monitoring, lack of data accuracy, and vulnerability to fraud. These challenges disrupt supply chain processes, leading to inefficiencies, delays, and financial losses for businesses.</a:t>
            </a:r>
            <a:endParaRPr lang="en-IN" sz="1700" dirty="0">
              <a:effectLst/>
            </a:endParaRPr>
          </a:p>
          <a:p>
            <a:pPr algn="just">
              <a:lnSpc>
                <a:spcPct val="150000"/>
              </a:lnSpc>
              <a:spcBef>
                <a:spcPts val="1200"/>
              </a:spcBef>
              <a:spcAft>
                <a:spcPts val="1200"/>
              </a:spcAft>
            </a:pPr>
            <a:r>
              <a:rPr lang="en-US" sz="1700" dirty="0">
                <a:effectLst/>
              </a:rPr>
              <a:t>The proposed Advanced Supply Chain Tracking and Monitoring System seeks to address these challenges by integrating modern technologies such as IoT devices, smart contracts, and user-friendly web applications. By leveraging GPS trackers, RFID tags, and real-time analytics, this system aims to enhance supply chain visibility, improve operational efficiency, and ensure the authenticity of goods. It provides stakeholders with accurate, real-time data to facilitate better decision-making and maintain trust in supply chain operations.</a:t>
            </a:r>
            <a:endParaRPr lang="en-IN" sz="1700" dirty="0">
              <a:effectLst/>
            </a:endParaRPr>
          </a:p>
          <a:p>
            <a:endParaRPr lang="en-US" sz="1400"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4" name="Content Placeholder 3">
            <a:extLst>
              <a:ext uri="{FF2B5EF4-FFF2-40B4-BE49-F238E27FC236}">
                <a16:creationId xmlns:a16="http://schemas.microsoft.com/office/drawing/2014/main" id="{FF2EBA46-7B37-1015-9C97-73D7C987164A}"/>
              </a:ext>
            </a:extLst>
          </p:cNvPr>
          <p:cNvPicPr>
            <a:picLocks noGrp="1" noChangeAspect="1"/>
          </p:cNvPicPr>
          <p:nvPr>
            <p:ph idx="1"/>
          </p:nvPr>
        </p:nvPicPr>
        <p:blipFill>
          <a:blip r:embed="rId2"/>
          <a:stretch>
            <a:fillRect/>
          </a:stretch>
        </p:blipFill>
        <p:spPr>
          <a:xfrm>
            <a:off x="2844800" y="1143000"/>
            <a:ext cx="6603999" cy="4953000"/>
          </a:xfrm>
          <a:prstGeom prst="rect">
            <a:avLst/>
          </a:prstGeom>
        </p:spPr>
      </p:pic>
    </p:spTree>
    <p:extLst>
      <p:ext uri="{BB962C8B-B14F-4D97-AF65-F5344CB8AC3E}">
        <p14:creationId xmlns:p14="http://schemas.microsoft.com/office/powerpoint/2010/main" val="367733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marL="0" indent="0" algn="just">
              <a:buNone/>
            </a:pPr>
            <a:r>
              <a:rPr lang="en-US" sz="1400" dirty="0">
                <a:effectLst/>
              </a:rPr>
              <a:t>The successful implementation of the </a:t>
            </a:r>
            <a:r>
              <a:rPr lang="en-US" sz="1400" b="1" dirty="0">
                <a:effectLst/>
              </a:rPr>
              <a:t>Track and Trace Supply Chain Project</a:t>
            </a:r>
            <a:r>
              <a:rPr lang="en-US" sz="1400" dirty="0">
                <a:effectLst/>
              </a:rPr>
              <a:t> is expected to deliver substantial societal, economic, and technological benefits. Below is a detailed breakdown of these outcomes:</a:t>
            </a:r>
            <a:endParaRPr lang="en-IN" sz="1400" dirty="0">
              <a:effectLst/>
            </a:endParaRPr>
          </a:p>
          <a:p>
            <a:pPr algn="just"/>
            <a:endParaRPr lang="en-GB" sz="1400" dirty="0"/>
          </a:p>
          <a:p>
            <a:pPr algn="just">
              <a:lnSpc>
                <a:spcPct val="150000"/>
              </a:lnSpc>
              <a:spcBef>
                <a:spcPts val="1200"/>
              </a:spcBef>
              <a:spcAft>
                <a:spcPts val="1200"/>
              </a:spcAft>
            </a:pPr>
            <a:r>
              <a:rPr lang="en-US" sz="1500" b="1" dirty="0">
                <a:effectLst/>
              </a:rPr>
              <a:t>Improved Supply Chain Visibility and Transparency:</a:t>
            </a:r>
            <a:r>
              <a:rPr lang="en-US" sz="1500" dirty="0">
                <a:effectLst/>
              </a:rPr>
              <a:t> Enhance real-time visibility of products throughout the supply chain.</a:t>
            </a:r>
          </a:p>
          <a:p>
            <a:pPr marL="24765" algn="just">
              <a:lnSpc>
                <a:spcPct val="150000"/>
              </a:lnSpc>
              <a:spcBef>
                <a:spcPts val="1405"/>
              </a:spcBef>
              <a:spcAft>
                <a:spcPts val="1405"/>
              </a:spcAft>
            </a:pPr>
            <a:r>
              <a:rPr lang="en-US" sz="1500" b="1" dirty="0">
                <a:effectLst/>
              </a:rPr>
              <a:t>Real-Time Anomaly Detection and Issue Resolution:</a:t>
            </a:r>
            <a:r>
              <a:rPr lang="en-US" sz="1500" dirty="0">
                <a:effectLst/>
              </a:rPr>
              <a:t> Ensure quick identification and resolution of                 supply chain disruptions.</a:t>
            </a:r>
          </a:p>
          <a:p>
            <a:pPr marL="24765" algn="just">
              <a:lnSpc>
                <a:spcPct val="150000"/>
              </a:lnSpc>
              <a:spcBef>
                <a:spcPts val="1405"/>
              </a:spcBef>
              <a:spcAft>
                <a:spcPts val="1405"/>
              </a:spcAft>
            </a:pPr>
            <a:r>
              <a:rPr lang="en-US" sz="1500" b="1" dirty="0">
                <a:effectLst/>
              </a:rPr>
              <a:t>Increased Operational Efficiency:</a:t>
            </a:r>
            <a:r>
              <a:rPr lang="en-US" sz="1500" dirty="0">
                <a:effectLst/>
              </a:rPr>
              <a:t> Streamline supply chain operations and reduce manual </a:t>
            </a:r>
            <a:r>
              <a:rPr lang="en-US" sz="1500" dirty="0" err="1">
                <a:effectLst/>
              </a:rPr>
              <a:t>intvention</a:t>
            </a:r>
            <a:r>
              <a:rPr lang="en-US" sz="1500" dirty="0">
                <a:effectLst/>
              </a:rPr>
              <a:t>.</a:t>
            </a:r>
          </a:p>
          <a:p>
            <a:pPr marL="24765" algn="just">
              <a:lnSpc>
                <a:spcPct val="150000"/>
              </a:lnSpc>
              <a:spcBef>
                <a:spcPts val="1405"/>
              </a:spcBef>
              <a:spcAft>
                <a:spcPts val="1405"/>
              </a:spcAft>
            </a:pPr>
            <a:r>
              <a:rPr lang="en-US" sz="1500" b="1" dirty="0">
                <a:effectLst/>
              </a:rPr>
              <a:t> Enhanced Security and Data Integrity: </a:t>
            </a:r>
            <a:r>
              <a:rPr lang="en-US" sz="1500" dirty="0">
                <a:effectLst/>
              </a:rPr>
              <a:t>Safeguard sensitive supply chain data through robust   security measures.</a:t>
            </a:r>
            <a:endParaRPr lang="en-IN" sz="1500" dirty="0">
              <a:effectLst/>
            </a:endParaRPr>
          </a:p>
          <a:p>
            <a:pPr marL="24765" algn="just">
              <a:lnSpc>
                <a:spcPct val="150000"/>
              </a:lnSpc>
              <a:spcBef>
                <a:spcPts val="1405"/>
              </a:spcBef>
              <a:spcAft>
                <a:spcPts val="1405"/>
              </a:spcAft>
            </a:pPr>
            <a:endParaRPr lang="en-IN" sz="1800" dirty="0">
              <a:effectLst/>
              <a:latin typeface="Times New Roman" panose="02020603050405020304" pitchFamily="18" charset="0"/>
              <a:ea typeface="Times New Roman" panose="02020603050405020304" pitchFamily="18" charset="0"/>
            </a:endParaRPr>
          </a:p>
          <a:p>
            <a:pPr algn="just">
              <a:lnSpc>
                <a:spcPct val="150000"/>
              </a:lnSpc>
              <a:spcBef>
                <a:spcPts val="1200"/>
              </a:spcBef>
              <a:spcAft>
                <a:spcPts val="1200"/>
              </a:spcAft>
            </a:pPr>
            <a:endParaRPr lang="en-IN" sz="1800" dirty="0">
              <a:effectLst/>
              <a:latin typeface="Times New Roman" panose="02020603050405020304" pitchFamily="18" charset="0"/>
              <a:ea typeface="Times New Roman" panose="02020603050405020304" pitchFamily="18" charset="0"/>
            </a:endParaRPr>
          </a:p>
          <a:p>
            <a:endParaRPr lang="en-GB" sz="1400" dirty="0"/>
          </a:p>
        </p:txBody>
      </p:sp>
    </p:spTree>
    <p:extLst>
      <p:ext uri="{BB962C8B-B14F-4D97-AF65-F5344CB8AC3E}">
        <p14:creationId xmlns:p14="http://schemas.microsoft.com/office/powerpoint/2010/main" val="1923928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16896-C3AE-CE74-E24A-2281C5397E21}"/>
              </a:ext>
            </a:extLst>
          </p:cNvPr>
          <p:cNvSpPr>
            <a:spLocks noGrp="1"/>
          </p:cNvSpPr>
          <p:nvPr>
            <p:ph idx="1"/>
          </p:nvPr>
        </p:nvSpPr>
        <p:spPr/>
        <p:txBody>
          <a:bodyPr>
            <a:normAutofit/>
          </a:bodyPr>
          <a:lstStyle/>
          <a:p>
            <a:pPr marL="24765" algn="just">
              <a:lnSpc>
                <a:spcPct val="150000"/>
              </a:lnSpc>
              <a:spcBef>
                <a:spcPts val="1405"/>
              </a:spcBef>
              <a:spcAft>
                <a:spcPts val="1405"/>
              </a:spcAft>
            </a:pPr>
            <a:r>
              <a:rPr lang="en-US" sz="1500" b="1" dirty="0">
                <a:effectLst/>
              </a:rPr>
              <a:t>User-Centric Interfaces for Stakeholders:</a:t>
            </a:r>
            <a:r>
              <a:rPr lang="en-US" sz="1500" dirty="0">
                <a:effectLst/>
              </a:rPr>
              <a:t> Ensure ease of use for diverse stakeholders across the supply chain.</a:t>
            </a:r>
          </a:p>
          <a:p>
            <a:pPr marL="24765" algn="just">
              <a:lnSpc>
                <a:spcPct val="150000"/>
              </a:lnSpc>
              <a:spcBef>
                <a:spcPts val="1405"/>
              </a:spcBef>
              <a:spcAft>
                <a:spcPts val="1405"/>
              </a:spcAft>
            </a:pPr>
            <a:r>
              <a:rPr lang="en-US" sz="1500" b="1" dirty="0">
                <a:effectLst/>
              </a:rPr>
              <a:t>Sustainability and Environmental Impact Reduction:</a:t>
            </a:r>
            <a:r>
              <a:rPr lang="en-US" sz="1500" dirty="0">
                <a:effectLst/>
              </a:rPr>
              <a:t> Promote sustainable supply chain practices.</a:t>
            </a:r>
          </a:p>
          <a:p>
            <a:pPr marL="24765" algn="just">
              <a:lnSpc>
                <a:spcPct val="150000"/>
              </a:lnSpc>
              <a:spcBef>
                <a:spcPts val="1405"/>
              </a:spcBef>
              <a:spcAft>
                <a:spcPts val="1405"/>
              </a:spcAft>
            </a:pPr>
            <a:r>
              <a:rPr lang="en-US" sz="1500" b="1" dirty="0">
                <a:effectLst/>
              </a:rPr>
              <a:t>Scalability and Adaptability:</a:t>
            </a:r>
            <a:r>
              <a:rPr lang="en-US" sz="1500" b="1" dirty="0"/>
              <a:t> </a:t>
            </a:r>
            <a:r>
              <a:rPr lang="en-US" sz="1500" dirty="0">
                <a:effectLst/>
              </a:rPr>
              <a:t>Support the growth of complex supply chains and adapt to emerging technologies.</a:t>
            </a:r>
          </a:p>
          <a:p>
            <a:pPr marL="24765" algn="just">
              <a:lnSpc>
                <a:spcPct val="150000"/>
              </a:lnSpc>
              <a:spcBef>
                <a:spcPts val="1405"/>
              </a:spcBef>
              <a:spcAft>
                <a:spcPts val="1405"/>
              </a:spcAft>
            </a:pPr>
            <a:r>
              <a:rPr lang="en-US" sz="1500" b="1" dirty="0">
                <a:effectLst/>
              </a:rPr>
              <a:t>Cost Savings and Increased Profitability:</a:t>
            </a:r>
            <a:r>
              <a:rPr lang="en-US" sz="1500" dirty="0">
                <a:effectLst/>
              </a:rPr>
              <a:t> Reduce operational costs and maximize business profitability.</a:t>
            </a:r>
          </a:p>
          <a:p>
            <a:pPr marL="24765" algn="just">
              <a:lnSpc>
                <a:spcPct val="150000"/>
              </a:lnSpc>
              <a:spcBef>
                <a:spcPts val="1405"/>
              </a:spcBef>
              <a:spcAft>
                <a:spcPts val="1405"/>
              </a:spcAft>
            </a:pPr>
            <a:r>
              <a:rPr lang="en-US" sz="1500" b="1" dirty="0">
                <a:effectLst/>
              </a:rPr>
              <a:t>Enhanced Consumer Trust and Satisfaction:</a:t>
            </a:r>
            <a:r>
              <a:rPr lang="en-US" sz="1500" dirty="0">
                <a:effectLst/>
              </a:rPr>
              <a:t> Build stronger relationships with end-users by providing reliable and transparent information.</a:t>
            </a:r>
            <a:endParaRPr lang="en-IN" sz="1500" dirty="0">
              <a:effectLst/>
            </a:endParaRPr>
          </a:p>
          <a:p>
            <a:pPr marL="24765" algn="just">
              <a:lnSpc>
                <a:spcPct val="150000"/>
              </a:lnSpc>
              <a:spcBef>
                <a:spcPts val="1405"/>
              </a:spcBef>
              <a:spcAft>
                <a:spcPts val="1405"/>
              </a:spcAft>
            </a:pPr>
            <a:endParaRPr lang="en-US" sz="1800" dirty="0">
              <a:effectLst/>
              <a:latin typeface="Times New Roman" panose="02020603050405020304" pitchFamily="18" charset="0"/>
              <a:ea typeface="Times New Roman" panose="02020603050405020304" pitchFamily="18" charset="0"/>
            </a:endParaRPr>
          </a:p>
          <a:p>
            <a:pPr marL="24765" algn="just">
              <a:lnSpc>
                <a:spcPct val="150000"/>
              </a:lnSpc>
              <a:spcBef>
                <a:spcPts val="1405"/>
              </a:spcBef>
              <a:spcAft>
                <a:spcPts val="1405"/>
              </a:spcAft>
            </a:pPr>
            <a:endParaRPr lang="en-IN" sz="1800" dirty="0">
              <a:effectLst/>
              <a:latin typeface="Times New Roman" panose="02020603050405020304" pitchFamily="18" charset="0"/>
              <a:ea typeface="Times New Roman" panose="02020603050405020304" pitchFamily="18" charset="0"/>
            </a:endParaRPr>
          </a:p>
          <a:p>
            <a:pPr marL="24765" algn="just">
              <a:lnSpc>
                <a:spcPct val="150000"/>
              </a:lnSpc>
              <a:spcBef>
                <a:spcPts val="1405"/>
              </a:spcBef>
              <a:spcAft>
                <a:spcPts val="1405"/>
              </a:spcAft>
            </a:pPr>
            <a:endParaRPr lang="en-US" sz="1800" dirty="0">
              <a:effectLst/>
              <a:latin typeface="Times New Roman" panose="02020603050405020304" pitchFamily="18" charset="0"/>
              <a:ea typeface="Times New Roman" panose="02020603050405020304" pitchFamily="18" charset="0"/>
            </a:endParaRPr>
          </a:p>
          <a:p>
            <a:pPr marL="24765" algn="just">
              <a:lnSpc>
                <a:spcPct val="150000"/>
              </a:lnSpc>
              <a:spcBef>
                <a:spcPts val="1405"/>
              </a:spcBef>
              <a:spcAft>
                <a:spcPts val="1405"/>
              </a:spcAft>
            </a:pPr>
            <a:endParaRPr lang="en-IN" sz="1800" dirty="0">
              <a:effectLst/>
              <a:latin typeface="Times New Roman" panose="02020603050405020304" pitchFamily="18" charset="0"/>
              <a:ea typeface="Times New Roman" panose="02020603050405020304" pitchFamily="18" charset="0"/>
            </a:endParaRPr>
          </a:p>
          <a:p>
            <a:pPr marL="24765" algn="just">
              <a:lnSpc>
                <a:spcPct val="150000"/>
              </a:lnSpc>
              <a:spcBef>
                <a:spcPts val="1405"/>
              </a:spcBef>
              <a:spcAft>
                <a:spcPts val="1405"/>
              </a:spcAft>
            </a:pPr>
            <a:endParaRPr lang="en-US" sz="1800" dirty="0">
              <a:effectLst/>
              <a:latin typeface="Times New Roman" panose="02020603050405020304" pitchFamily="18" charset="0"/>
              <a:ea typeface="Times New Roman" panose="02020603050405020304" pitchFamily="18" charset="0"/>
            </a:endParaRPr>
          </a:p>
          <a:p>
            <a:pPr marL="24765" algn="just">
              <a:lnSpc>
                <a:spcPct val="150000"/>
              </a:lnSpc>
              <a:spcBef>
                <a:spcPts val="1405"/>
              </a:spcBef>
              <a:spcAft>
                <a:spcPts val="1405"/>
              </a:spcAft>
            </a:pPr>
            <a:endParaRPr lang="en-IN" sz="1800" dirty="0">
              <a:effectLst/>
              <a:latin typeface="Times New Roman" panose="02020603050405020304" pitchFamily="18" charset="0"/>
              <a:ea typeface="Times New Roman" panose="02020603050405020304" pitchFamily="18" charset="0"/>
            </a:endParaRPr>
          </a:p>
          <a:p>
            <a:pPr marL="24765" algn="just">
              <a:lnSpc>
                <a:spcPct val="150000"/>
              </a:lnSpc>
              <a:spcBef>
                <a:spcPts val="1405"/>
              </a:spcBef>
              <a:spcAft>
                <a:spcPts val="1405"/>
              </a:spcAft>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11585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C6D67-4461-E30A-C77B-CF106A37EC46}"/>
              </a:ext>
            </a:extLst>
          </p:cNvPr>
          <p:cNvSpPr>
            <a:spLocks noGrp="1"/>
          </p:cNvSpPr>
          <p:nvPr>
            <p:ph idx="1"/>
          </p:nvPr>
        </p:nvSpPr>
        <p:spPr/>
        <p:txBody>
          <a:bodyPr/>
          <a:lstStyle/>
          <a:p>
            <a:r>
              <a:rPr lang="en-US" sz="2800" dirty="0">
                <a:effectLst/>
              </a:rPr>
              <a:t> Welcome Page</a:t>
            </a:r>
          </a:p>
          <a:p>
            <a:endParaRPr lang="en-IN" dirty="0"/>
          </a:p>
        </p:txBody>
      </p:sp>
      <p:pic>
        <p:nvPicPr>
          <p:cNvPr id="4" name="Picture 3">
            <a:extLst>
              <a:ext uri="{FF2B5EF4-FFF2-40B4-BE49-F238E27FC236}">
                <a16:creationId xmlns:a16="http://schemas.microsoft.com/office/drawing/2014/main" id="{24C0EAE4-BF68-C1BE-CD71-3D4FC75FEF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850" y="1895474"/>
            <a:ext cx="7391400" cy="3933825"/>
          </a:xfrm>
          <a:prstGeom prst="rect">
            <a:avLst/>
          </a:prstGeom>
        </p:spPr>
      </p:pic>
    </p:spTree>
    <p:extLst>
      <p:ext uri="{BB962C8B-B14F-4D97-AF65-F5344CB8AC3E}">
        <p14:creationId xmlns:p14="http://schemas.microsoft.com/office/powerpoint/2010/main" val="248363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C40D3-E73C-BD36-DABA-89E82D2EE897}"/>
              </a:ext>
            </a:extLst>
          </p:cNvPr>
          <p:cNvSpPr>
            <a:spLocks noGrp="1"/>
          </p:cNvSpPr>
          <p:nvPr>
            <p:ph idx="1"/>
          </p:nvPr>
        </p:nvSpPr>
        <p:spPr/>
        <p:txBody>
          <a:bodyPr>
            <a:normAutofit/>
          </a:bodyPr>
          <a:lstStyle/>
          <a:p>
            <a:r>
              <a:rPr lang="en-US" sz="2800" dirty="0">
                <a:effectLst/>
              </a:rPr>
              <a:t>Login Page</a:t>
            </a:r>
          </a:p>
          <a:p>
            <a:endParaRPr lang="en-IN" sz="2800" dirty="0"/>
          </a:p>
        </p:txBody>
      </p:sp>
      <p:pic>
        <p:nvPicPr>
          <p:cNvPr id="4" name="Picture 3">
            <a:extLst>
              <a:ext uri="{FF2B5EF4-FFF2-40B4-BE49-F238E27FC236}">
                <a16:creationId xmlns:a16="http://schemas.microsoft.com/office/drawing/2014/main" id="{855530CF-3276-FE34-4382-180BA3DFE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275" y="1914524"/>
            <a:ext cx="8143875" cy="3971925"/>
          </a:xfrm>
          <a:prstGeom prst="rect">
            <a:avLst/>
          </a:prstGeom>
        </p:spPr>
      </p:pic>
    </p:spTree>
    <p:extLst>
      <p:ext uri="{BB962C8B-B14F-4D97-AF65-F5344CB8AC3E}">
        <p14:creationId xmlns:p14="http://schemas.microsoft.com/office/powerpoint/2010/main" val="287308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E9C57C-2DCC-5660-77E7-0FBD502A6BA9}"/>
              </a:ext>
            </a:extLst>
          </p:cNvPr>
          <p:cNvSpPr>
            <a:spLocks noGrp="1"/>
          </p:cNvSpPr>
          <p:nvPr>
            <p:ph idx="1"/>
          </p:nvPr>
        </p:nvSpPr>
        <p:spPr/>
        <p:txBody>
          <a:bodyPr>
            <a:normAutofit/>
          </a:bodyPr>
          <a:lstStyle/>
          <a:p>
            <a:r>
              <a:rPr lang="en-US" sz="2800" dirty="0">
                <a:effectLst/>
              </a:rPr>
              <a:t>RFID Tag Details</a:t>
            </a:r>
          </a:p>
          <a:p>
            <a:endParaRPr lang="en-IN" sz="2800" dirty="0"/>
          </a:p>
        </p:txBody>
      </p:sp>
      <p:pic>
        <p:nvPicPr>
          <p:cNvPr id="7" name="Picture 6">
            <a:extLst>
              <a:ext uri="{FF2B5EF4-FFF2-40B4-BE49-F238E27FC236}">
                <a16:creationId xmlns:a16="http://schemas.microsoft.com/office/drawing/2014/main" id="{188B57DD-C80E-4689-6DD8-BB44B7321F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512" y="1895476"/>
            <a:ext cx="7800975" cy="3924298"/>
          </a:xfrm>
          <a:prstGeom prst="rect">
            <a:avLst/>
          </a:prstGeom>
        </p:spPr>
      </p:pic>
    </p:spTree>
    <p:extLst>
      <p:ext uri="{BB962C8B-B14F-4D97-AF65-F5344CB8AC3E}">
        <p14:creationId xmlns:p14="http://schemas.microsoft.com/office/powerpoint/2010/main" val="4283863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465139"/>
            <a:ext cx="10668000" cy="487362"/>
          </a:xfrm>
        </p:spPr>
        <p:txBody>
          <a:bodyPr/>
          <a:lstStyle/>
          <a:p>
            <a:r>
              <a:rPr lang="en-GB" dirty="0"/>
              <a:t>Conclusion</a:t>
            </a:r>
          </a:p>
        </p:txBody>
      </p:sp>
      <p:sp>
        <p:nvSpPr>
          <p:cNvPr id="3" name="Content Placeholder 2"/>
          <p:cNvSpPr>
            <a:spLocks noGrp="1"/>
          </p:cNvSpPr>
          <p:nvPr>
            <p:ph idx="1"/>
          </p:nvPr>
        </p:nvSpPr>
        <p:spPr>
          <a:xfrm>
            <a:off x="812800" y="952501"/>
            <a:ext cx="10668000" cy="4952997"/>
          </a:xfrm>
        </p:spPr>
        <p:txBody>
          <a:bodyPr>
            <a:normAutofit fontScale="25000" lnSpcReduction="20000"/>
          </a:bodyPr>
          <a:lstStyle/>
          <a:p>
            <a:pPr marL="0" indent="0">
              <a:lnSpc>
                <a:spcPct val="150000"/>
              </a:lnSpc>
              <a:spcBef>
                <a:spcPts val="1200"/>
              </a:spcBef>
              <a:spcAft>
                <a:spcPts val="1200"/>
              </a:spcAft>
              <a:buNone/>
            </a:pPr>
            <a:r>
              <a:rPr lang="en-US" sz="5600" dirty="0">
                <a:effectLst/>
              </a:rPr>
              <a:t>The </a:t>
            </a:r>
            <a:r>
              <a:rPr lang="en-US" sz="5600" b="1" dirty="0">
                <a:effectLst/>
              </a:rPr>
              <a:t>Track and Trace Supply Chain</a:t>
            </a:r>
            <a:r>
              <a:rPr lang="en-US" sz="5600" dirty="0">
                <a:effectLst/>
              </a:rPr>
              <a:t> project has successfully demonstrated the power of technology to transform supply chain management by enhancing visibility, accuracy, and efficiency. By integrating advanced tracking systems, real-time data processing, and cloud-based infrastructure, the system enables seamless monitoring of products from origin to retailer, providing valuable insights and improving operational performance.</a:t>
            </a:r>
            <a:endParaRPr lang="en-IN" sz="5600" dirty="0"/>
          </a:p>
          <a:p>
            <a:pPr marL="0" indent="0" algn="just">
              <a:lnSpc>
                <a:spcPct val="150000"/>
              </a:lnSpc>
              <a:spcBef>
                <a:spcPts val="1200"/>
              </a:spcBef>
              <a:spcAft>
                <a:spcPts val="1200"/>
              </a:spcAft>
              <a:buNone/>
            </a:pPr>
            <a:r>
              <a:rPr lang="en-US" sz="5600" dirty="0">
                <a:effectLst/>
              </a:rPr>
              <a:t>The system provides reliable and accurate real-time tracking of goods throughout the supply chain, achieving a data accuracy rate of 97%. This feature significantly reduces delays, errors, and inefficiencies, ensuring that stakeholders—ranging from suppliers to retailers—have access to up-to-date information at all times.</a:t>
            </a:r>
            <a:endParaRPr lang="en-IN" sz="5600" dirty="0">
              <a:effectLst/>
            </a:endParaRPr>
          </a:p>
          <a:p>
            <a:pPr marL="0" indent="0" algn="just">
              <a:lnSpc>
                <a:spcPct val="150000"/>
              </a:lnSpc>
              <a:spcBef>
                <a:spcPts val="1200"/>
              </a:spcBef>
              <a:spcAft>
                <a:spcPts val="1200"/>
              </a:spcAft>
              <a:buNone/>
            </a:pPr>
            <a:r>
              <a:rPr lang="en-US" sz="5600" dirty="0">
                <a:effectLst/>
              </a:rPr>
              <a:t>By allowing end-to-end traceability, the system ensures complete visibility into each product's journey, fostering trust among customers, suppliers, and regulators. This transparency is particularly crucial for compliance, quality control, and reducing fraud in the supply chain.</a:t>
            </a:r>
            <a:endParaRPr lang="en-IN" sz="5600" dirty="0">
              <a:effectLst/>
            </a:endParaRPr>
          </a:p>
          <a:p>
            <a:pPr marL="0" indent="0" algn="just">
              <a:lnSpc>
                <a:spcPct val="150000"/>
              </a:lnSpc>
              <a:spcBef>
                <a:spcPts val="1200"/>
              </a:spcBef>
              <a:spcAft>
                <a:spcPts val="1200"/>
              </a:spcAft>
              <a:buNone/>
            </a:pPr>
            <a:r>
              <a:rPr lang="en-US" sz="5600" dirty="0">
                <a:effectLst/>
              </a:rPr>
              <a:t>The system has been designed with a user-friendly interface that allows stakeholders to easily track, monitor, and manage products across different stages. The system’s adaptability to various user needs—from supply chain managers to logistics teams—promotes efficient decision-making and strengthens operational workflows.</a:t>
            </a:r>
            <a:endParaRPr lang="en-IN" sz="5600" dirty="0">
              <a:effectLst/>
            </a:endParaRPr>
          </a:p>
          <a:p>
            <a:pPr marL="0" indent="0">
              <a:buNone/>
            </a:pPr>
            <a:endParaRPr lang="en-US" sz="1500" dirty="0"/>
          </a:p>
        </p:txBody>
      </p:sp>
    </p:spTree>
    <p:extLst>
      <p:ext uri="{BB962C8B-B14F-4D97-AF65-F5344CB8AC3E}">
        <p14:creationId xmlns:p14="http://schemas.microsoft.com/office/powerpoint/2010/main" val="2238571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r>
              <a:rPr lang="en-US" dirty="0">
                <a:latin typeface="Cambria" panose="02040503050406030204" pitchFamily="18" charset="0"/>
                <a:ea typeface="Cambria" panose="02040503050406030204" pitchFamily="18" charset="0"/>
                <a:hlinkClick r:id="rId3"/>
              </a:rPr>
              <a:t>https://github.com/Pavanhv2002/Track-and-Trace-in-the-Supply-Chain</a:t>
            </a: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5" name="Rectangle 3">
            <a:extLst>
              <a:ext uri="{FF2B5EF4-FFF2-40B4-BE49-F238E27FC236}">
                <a16:creationId xmlns:a16="http://schemas.microsoft.com/office/drawing/2014/main" id="{B7181C6F-4254-2707-3870-97B316CE5EDC}"/>
              </a:ext>
            </a:extLst>
          </p:cNvPr>
          <p:cNvSpPr>
            <a:spLocks noGrp="1" noChangeArrowheads="1"/>
          </p:cNvSpPr>
          <p:nvPr>
            <p:ph idx="1"/>
          </p:nvPr>
        </p:nvSpPr>
        <p:spPr bwMode="auto">
          <a:xfrm>
            <a:off x="572128" y="997511"/>
            <a:ext cx="9885542"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G. G. S. Iyer, S. A. S. </a:t>
            </a:r>
            <a:r>
              <a:rPr kumimoji="0" lang="en-US" altLang="en-US" sz="1400" b="0" i="0" u="none" strike="noStrike" cap="none" normalizeH="0" baseline="0" dirty="0" err="1">
                <a:ln>
                  <a:noFill/>
                </a:ln>
                <a:solidFill>
                  <a:schemeClr val="tx1"/>
                </a:solidFill>
                <a:effectLst/>
                <a:latin typeface="Arial" panose="020B0604020202020204" pitchFamily="34" charset="0"/>
              </a:rPr>
              <a:t>Dhore</a:t>
            </a:r>
            <a:r>
              <a:rPr kumimoji="0" lang="en-US" altLang="en-US" sz="1400" b="0" i="0" u="none" strike="noStrike" cap="none" normalizeH="0" baseline="0" dirty="0">
                <a:ln>
                  <a:noFill/>
                </a:ln>
                <a:solidFill>
                  <a:schemeClr val="tx1"/>
                </a:solidFill>
                <a:effectLst/>
                <a:latin typeface="Arial" panose="020B0604020202020204" pitchFamily="34" charset="0"/>
              </a:rPr>
              <a:t>, and R. S. Patil, "Cloud-based Supply Chain Management: A Review," International Journal of Engineering Research &amp; Technology (IJERT), vol. 9, no. 12, pp. 15-20, Dec. 2020.</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solidFill>
                <a:effectLst/>
                <a:latin typeface="Arial" panose="020B0604020202020204" pitchFamily="34" charset="0"/>
              </a:rPr>
              <a:t>R. Kumar and A. Sharma, "Real-Time Tracking in Supply Chain Management using IoT and Cloud Computing," Journal of Industrial Engineering and Management, vol. 14, no. 4, pp. 701-715, Nov. 2021.</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0" i="0" u="none" strike="noStrike" cap="none" normalizeH="0" baseline="0" dirty="0">
                <a:ln>
                  <a:noFill/>
                </a:ln>
                <a:solidFill>
                  <a:schemeClr val="tx1"/>
                </a:solidFill>
                <a:effectLst/>
                <a:latin typeface="Arial" panose="020B0604020202020204" pitchFamily="34" charset="0"/>
              </a:rPr>
              <a:t>M. P. Singh and N. Agarwal, "Optimizing Supply Chain Processes through Real-Time Data Analytics," International Journal of Supply Chain Management, vol. 10, no. 1, pp. 22-35, Feb. 2019.</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0" i="0" u="none" strike="noStrike" cap="none" normalizeH="0" baseline="0" dirty="0">
                <a:ln>
                  <a:noFill/>
                </a:ln>
                <a:solidFill>
                  <a:schemeClr val="tx1"/>
                </a:solidFill>
                <a:effectLst/>
                <a:latin typeface="Arial" panose="020B0604020202020204" pitchFamily="34" charset="0"/>
              </a:rPr>
              <a:t>A. Kumar and M. Tiwari, "Internet of Things (IoT) for Supply Chain Management: A Survey," in Proc. IEEE International Conference on Computing, Communication and Automation (ICCCA), Greater Noida, India, 2019, pp. 237-242.</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0" i="0" u="none" strike="noStrike" cap="none" normalizeH="0" baseline="0" dirty="0">
                <a:ln>
                  <a:noFill/>
                </a:ln>
                <a:solidFill>
                  <a:schemeClr val="tx1"/>
                </a:solidFill>
                <a:effectLst/>
                <a:latin typeface="Arial" panose="020B0604020202020204" pitchFamily="34" charset="0"/>
              </a:rPr>
              <a:t>R. K. Sharma, A. Verma, and P. S. Gupta, "Leveraging Real-Time Data in Supply Chain Traceability and Monitoring," Journal of Logistics &amp; Supply Chain Management, vol. 15, no. 3, pp. 116-129, Jul. 2020.</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400" b="0" i="0" u="none" strike="noStrike" cap="none" normalizeH="0" baseline="0" dirty="0">
                <a:ln>
                  <a:noFill/>
                </a:ln>
                <a:solidFill>
                  <a:schemeClr val="tx1"/>
                </a:solidFill>
                <a:effectLst/>
                <a:latin typeface="Arial" panose="020B0604020202020204" pitchFamily="34" charset="0"/>
              </a:rPr>
              <a:t>S. Agarwal and P. Agarwal, "Tracking and Traceability in Supply Chains Using Cloud-Based Systems," International Journal of Advanced Computer Science and Applications, vol. 11, no. 5, pp. 512-519, May 2020.</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400" b="0" i="0" u="none" strike="noStrike" cap="none" normalizeH="0" baseline="0" dirty="0">
                <a:ln>
                  <a:noFill/>
                </a:ln>
                <a:solidFill>
                  <a:schemeClr val="tx1"/>
                </a:solidFill>
                <a:effectLst/>
                <a:latin typeface="Arial" panose="020B0604020202020204" pitchFamily="34" charset="0"/>
              </a:rPr>
              <a:t>S. Gupta and V. Jain, "Use of Real-Time Location Systems (RTLS) in Supply Chain Management," Journal of Industrial Engineering and Operations Management, vol. 11, no. 1, pp. 1-12, Jan. 2021.</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400" b="0" i="0" u="none" strike="noStrike" cap="none" normalizeH="0" baseline="0" dirty="0">
                <a:ln>
                  <a:noFill/>
                </a:ln>
                <a:solidFill>
                  <a:schemeClr val="tx1"/>
                </a:solidFill>
                <a:effectLst/>
                <a:latin typeface="Arial" panose="020B0604020202020204" pitchFamily="34" charset="0"/>
              </a:rPr>
              <a:t>R. Gupta, S. R. Soni, and K. Sharma, "Real-Time Monitoring of Supply Chain Systems Using IoT Technologies," International Journal of Computer Applications, vol. 170, no. 10, pp. 16-23, Apr. 2017.</a:t>
            </a:r>
          </a:p>
        </p:txBody>
      </p:sp>
    </p:spTree>
    <p:extLst>
      <p:ext uri="{BB962C8B-B14F-4D97-AF65-F5344CB8AC3E}">
        <p14:creationId xmlns:p14="http://schemas.microsoft.com/office/powerpoint/2010/main" val="3613863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8A02-66E7-D4A9-0B63-EC7A4969F9A5}"/>
              </a:ext>
            </a:extLst>
          </p:cNvPr>
          <p:cNvSpPr>
            <a:spLocks noGrp="1"/>
          </p:cNvSpPr>
          <p:nvPr>
            <p:ph type="title"/>
          </p:nvPr>
        </p:nvSpPr>
        <p:spPr/>
        <p:txBody>
          <a:bodyPr/>
          <a:lstStyle/>
          <a:p>
            <a:r>
              <a:rPr lang="en-US" dirty="0"/>
              <a:t>Project work mapping with SDG</a:t>
            </a:r>
            <a:endParaRPr lang="en-IN" dirty="0"/>
          </a:p>
        </p:txBody>
      </p:sp>
      <p:sp>
        <p:nvSpPr>
          <p:cNvPr id="4" name="AutoShape 2" descr="Image preview">
            <a:extLst>
              <a:ext uri="{FF2B5EF4-FFF2-40B4-BE49-F238E27FC236}">
                <a16:creationId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preview">
            <a:extLst>
              <a:ext uri="{FF2B5EF4-FFF2-40B4-BE49-F238E27FC236}">
                <a16:creationId xmlns:a16="http://schemas.microsoft.com/office/drawing/2014/main" id="{EA944A2A-59CE-0D28-76C1-2B1B38111B31}"/>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en-US" sz="1200" b="1" dirty="0"/>
              <a:t>SDG 9: Industry, Innovation, and Infrastructure</a:t>
            </a:r>
          </a:p>
          <a:p>
            <a:pPr>
              <a:buFont typeface="Arial" panose="020B0604020202020204" pitchFamily="34" charset="0"/>
              <a:buChar char="•"/>
            </a:pPr>
            <a:r>
              <a:rPr lang="en-US" sz="1200" b="1" dirty="0"/>
              <a:t>Relevance</a:t>
            </a:r>
            <a:r>
              <a:rPr lang="en-US" sz="1200" dirty="0"/>
              <a:t>: The project promotes technological innovation by implementing a cloud-based and IoT-integrated tracking system. This strengthens industrial infrastructure and fosters sustainable industrialization.</a:t>
            </a:r>
          </a:p>
          <a:p>
            <a:pPr marL="0" indent="0">
              <a:buNone/>
            </a:pPr>
            <a:endParaRPr lang="en-US" sz="1200" b="1" dirty="0"/>
          </a:p>
          <a:p>
            <a:pPr marL="0" indent="0">
              <a:buNone/>
            </a:pPr>
            <a:r>
              <a:rPr lang="en-US" sz="1200" b="1" dirty="0"/>
              <a:t>SDG 12: Responsible Consumption and Production</a:t>
            </a:r>
          </a:p>
          <a:p>
            <a:pPr>
              <a:buFont typeface="Arial" panose="020B0604020202020204" pitchFamily="34" charset="0"/>
              <a:buChar char="•"/>
            </a:pPr>
            <a:r>
              <a:rPr lang="en-US" sz="1200" b="1" dirty="0"/>
              <a:t>Relevance</a:t>
            </a:r>
            <a:r>
              <a:rPr lang="en-US" sz="1200" dirty="0"/>
              <a:t>: By improving product traceability, the project ensures accountability, minimizes resource waste, and supports sustainable production and consumption patterns.</a:t>
            </a:r>
          </a:p>
          <a:p>
            <a:pPr>
              <a:buFont typeface="Arial" panose="020B0604020202020204" pitchFamily="34" charset="0"/>
              <a:buChar char="•"/>
            </a:pPr>
            <a:endParaRPr lang="en-US" sz="1200" dirty="0"/>
          </a:p>
          <a:p>
            <a:pPr marL="0" indent="0">
              <a:buNone/>
            </a:pPr>
            <a:r>
              <a:rPr lang="en-US" sz="1200" b="1" dirty="0"/>
              <a:t>DG 13: Climate Action</a:t>
            </a:r>
          </a:p>
          <a:p>
            <a:pPr>
              <a:buFont typeface="Arial" panose="020B0604020202020204" pitchFamily="34" charset="0"/>
              <a:buChar char="•"/>
            </a:pPr>
            <a:r>
              <a:rPr lang="en-US" sz="1200" b="1" dirty="0"/>
              <a:t>Relevance</a:t>
            </a:r>
            <a:r>
              <a:rPr lang="en-US" sz="1200" dirty="0"/>
              <a:t>: The project indirectly contributes to combating climate change by optimizing transportation routes and reducing emissions.</a:t>
            </a:r>
          </a:p>
          <a:p>
            <a:pPr>
              <a:buFont typeface="Arial" panose="020B0604020202020204" pitchFamily="34" charset="0"/>
              <a:buChar char="•"/>
            </a:pPr>
            <a:endParaRPr lang="en-IN" sz="1200" dirty="0"/>
          </a:p>
          <a:p>
            <a:pPr marL="0" indent="0">
              <a:buNone/>
            </a:pPr>
            <a:r>
              <a:rPr lang="en-US" sz="1200" b="1" dirty="0"/>
              <a:t>SDG 11: Sustainable Cities and Communities</a:t>
            </a:r>
          </a:p>
          <a:p>
            <a:pPr>
              <a:buFont typeface="Arial" panose="020B0604020202020204" pitchFamily="34" charset="0"/>
              <a:buChar char="•"/>
            </a:pPr>
            <a:r>
              <a:rPr lang="en-US" sz="1200" b="1" dirty="0"/>
              <a:t>Relevance</a:t>
            </a:r>
            <a:r>
              <a:rPr lang="en-US" sz="1200" dirty="0"/>
              <a:t>: Efficient supply chain systems are critical for sustainable urbanization and ensuring the availability of goods in cities.</a:t>
            </a:r>
          </a:p>
          <a:p>
            <a:pPr>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id="{90DEF78C-A0C4-EB04-02C4-4052E05259EB}"/>
              </a:ext>
            </a:extLst>
          </p:cNvPr>
          <p:cNvPicPr>
            <a:picLocks noChangeAspect="1"/>
          </p:cNvPicPr>
          <p:nvPr/>
        </p:nvPicPr>
        <p:blipFill>
          <a:blip r:embed="rId2"/>
          <a:stretch>
            <a:fillRect/>
          </a:stretch>
        </p:blipFill>
        <p:spPr>
          <a:xfrm>
            <a:off x="4790114" y="4414708"/>
            <a:ext cx="3351868" cy="2741800"/>
          </a:xfrm>
          <a:prstGeom prst="rect">
            <a:avLst/>
          </a:prstGeom>
        </p:spPr>
      </p:pic>
    </p:spTree>
    <p:extLst>
      <p:ext uri="{BB962C8B-B14F-4D97-AF65-F5344CB8AC3E}">
        <p14:creationId xmlns:p14="http://schemas.microsoft.com/office/powerpoint/2010/main" val="379544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277-7F0E-254F-7AD4-DD70547F41D5}"/>
              </a:ext>
            </a:extLst>
          </p:cNvPr>
          <p:cNvSpPr>
            <a:spLocks noGrp="1"/>
          </p:cNvSpPr>
          <p:nvPr>
            <p:ph type="title"/>
          </p:nvPr>
        </p:nvSpPr>
        <p:spPr>
          <a:xfrm>
            <a:off x="812800" y="593045"/>
            <a:ext cx="10668000" cy="487362"/>
          </a:xfrm>
        </p:spPr>
        <p:txBody>
          <a:bodyPr/>
          <a:lstStyle/>
          <a:p>
            <a:r>
              <a:rPr lang="en-US" sz="2800" b="1" dirty="0">
                <a:effectLst/>
              </a:rPr>
              <a:t>Overview of the Project</a:t>
            </a:r>
            <a:br>
              <a:rPr lang="en-IN" sz="2800" dirty="0">
                <a:effectLst/>
              </a:rPr>
            </a:br>
            <a:endParaRPr lang="en-IN" dirty="0"/>
          </a:p>
        </p:txBody>
      </p:sp>
      <p:sp>
        <p:nvSpPr>
          <p:cNvPr id="3" name="Content Placeholder 2">
            <a:extLst>
              <a:ext uri="{FF2B5EF4-FFF2-40B4-BE49-F238E27FC236}">
                <a16:creationId xmlns:a16="http://schemas.microsoft.com/office/drawing/2014/main" id="{D90EB629-72BC-299D-FD30-E212C8B7D8B5}"/>
              </a:ext>
            </a:extLst>
          </p:cNvPr>
          <p:cNvSpPr>
            <a:spLocks noGrp="1"/>
          </p:cNvSpPr>
          <p:nvPr>
            <p:ph idx="1"/>
          </p:nvPr>
        </p:nvSpPr>
        <p:spPr/>
        <p:txBody>
          <a:bodyPr>
            <a:normAutofit fontScale="92500" lnSpcReduction="20000"/>
          </a:bodyPr>
          <a:lstStyle/>
          <a:p>
            <a:pPr marL="0" indent="0" algn="just">
              <a:lnSpc>
                <a:spcPct val="150000"/>
              </a:lnSpc>
              <a:spcBef>
                <a:spcPts val="1200"/>
              </a:spcBef>
              <a:spcAft>
                <a:spcPts val="1200"/>
              </a:spcAft>
              <a:buNone/>
            </a:pPr>
            <a:r>
              <a:rPr lang="en-US" sz="1600" dirty="0">
                <a:effectLst/>
              </a:rPr>
              <a:t>This project focuses on developing a comprehensive product tracking and traceability system designed to enhance transparency and efficiency in supply chain operations. The system leverages advanced technologies such as </a:t>
            </a:r>
            <a:r>
              <a:rPr lang="en-US" sz="1600" b="1" dirty="0">
                <a:effectLst/>
              </a:rPr>
              <a:t>IoT devices</a:t>
            </a:r>
            <a:r>
              <a:rPr lang="en-US" sz="1600" dirty="0">
                <a:effectLst/>
              </a:rPr>
              <a:t>, </a:t>
            </a:r>
            <a:r>
              <a:rPr lang="en-US" sz="1600" b="1" dirty="0">
                <a:effectLst/>
              </a:rPr>
              <a:t>real-time data analytics</a:t>
            </a:r>
            <a:r>
              <a:rPr lang="en-US" sz="1600" dirty="0">
                <a:effectLst/>
              </a:rPr>
              <a:t>, and </a:t>
            </a:r>
            <a:r>
              <a:rPr lang="en-US" sz="1600" b="1" dirty="0">
                <a:effectLst/>
              </a:rPr>
              <a:t>smart contracts</a:t>
            </a:r>
            <a:r>
              <a:rPr lang="en-US" sz="1600" dirty="0">
                <a:effectLst/>
              </a:rPr>
              <a:t> to ensure seamless monitoring of goods from origin to destination. Key modules include:</a:t>
            </a:r>
            <a:endParaRPr lang="en-IN" sz="1600" dirty="0">
              <a:effectLst/>
            </a:endParaRPr>
          </a:p>
          <a:p>
            <a:pPr marL="342900" lvl="0" indent="-342900" algn="just">
              <a:lnSpc>
                <a:spcPct val="150000"/>
              </a:lnSpc>
              <a:buFont typeface="+mj-lt"/>
              <a:buAutoNum type="arabicPeriod"/>
            </a:pPr>
            <a:r>
              <a:rPr lang="en-US" sz="1600" b="1" dirty="0">
                <a:effectLst/>
              </a:rPr>
              <a:t>Data Acquisition</a:t>
            </a:r>
            <a:r>
              <a:rPr lang="en-US" sz="1600" dirty="0">
                <a:effectLst/>
              </a:rPr>
              <a:t>: Utilization of RFID tags, GPS sensors, and IoT devices to gather real-time data on product conditions and locations.</a:t>
            </a:r>
            <a:endParaRPr lang="en-IN" sz="1600" dirty="0">
              <a:effectLst/>
            </a:endParaRPr>
          </a:p>
          <a:p>
            <a:pPr marL="342900" lvl="0" indent="-342900" algn="just">
              <a:lnSpc>
                <a:spcPct val="150000"/>
              </a:lnSpc>
              <a:buFont typeface="+mj-lt"/>
              <a:buAutoNum type="arabicPeriod"/>
            </a:pPr>
            <a:r>
              <a:rPr lang="en-US" sz="1600" b="1" dirty="0">
                <a:effectLst/>
              </a:rPr>
              <a:t>Data Processing</a:t>
            </a:r>
            <a:r>
              <a:rPr lang="en-US" sz="1600" dirty="0">
                <a:effectLst/>
              </a:rPr>
              <a:t>: Integration of advanced algorithms for analyzing supply chain data, detecting anomalies, and structuring information for traceability.</a:t>
            </a:r>
            <a:endParaRPr lang="en-IN" sz="1600" dirty="0">
              <a:effectLst/>
            </a:endParaRPr>
          </a:p>
          <a:p>
            <a:pPr marL="342900" lvl="0" indent="-342900" algn="just">
              <a:lnSpc>
                <a:spcPct val="150000"/>
              </a:lnSpc>
              <a:buFont typeface="+mj-lt"/>
              <a:buAutoNum type="arabicPeriod"/>
            </a:pPr>
            <a:r>
              <a:rPr lang="en-US" sz="1600" b="1" dirty="0">
                <a:effectLst/>
              </a:rPr>
              <a:t>Smart Contracts Module</a:t>
            </a:r>
            <a:r>
              <a:rPr lang="en-US" sz="1600" dirty="0">
                <a:effectLst/>
              </a:rPr>
              <a:t>: Automation of key processes like ownership transfers and compliance checks using pre-defined contractual rules.</a:t>
            </a:r>
            <a:endParaRPr lang="en-IN" sz="1600" dirty="0">
              <a:effectLst/>
            </a:endParaRPr>
          </a:p>
          <a:p>
            <a:pPr marL="342900" lvl="0" indent="-342900" algn="just">
              <a:lnSpc>
                <a:spcPct val="150000"/>
              </a:lnSpc>
              <a:buFont typeface="+mj-lt"/>
              <a:buAutoNum type="arabicPeriod"/>
            </a:pPr>
            <a:r>
              <a:rPr lang="en-US" sz="1600" b="1" dirty="0">
                <a:effectLst/>
              </a:rPr>
              <a:t>Output Generation</a:t>
            </a:r>
            <a:r>
              <a:rPr lang="en-US" sz="1600" dirty="0">
                <a:effectLst/>
              </a:rPr>
              <a:t>: Deployment of a user-friendly web application to display real-time product tracking, generate reports, and provide actionable insights to stakeholders.</a:t>
            </a:r>
            <a:endParaRPr lang="en-IN" sz="1600" dirty="0">
              <a:effectLst/>
            </a:endParaRPr>
          </a:p>
          <a:p>
            <a:pPr algn="just">
              <a:lnSpc>
                <a:spcPct val="150000"/>
              </a:lnSpc>
              <a:spcBef>
                <a:spcPts val="1200"/>
              </a:spcBef>
              <a:spcAft>
                <a:spcPts val="1200"/>
              </a:spcAft>
            </a:pPr>
            <a:r>
              <a:rPr lang="en-US" sz="1600" dirty="0">
                <a:effectLst/>
              </a:rPr>
              <a:t>By integrating these modules, the system ensures improved decision-making, minimizes inefficiencies, and enhances trust among all participants in the supply chain.</a:t>
            </a:r>
            <a:endParaRPr lang="en-IN" sz="1600" dirty="0">
              <a:effectLst/>
            </a:endParaRPr>
          </a:p>
          <a:p>
            <a:endParaRPr lang="en-IN" dirty="0"/>
          </a:p>
        </p:txBody>
      </p:sp>
    </p:spTree>
    <p:extLst>
      <p:ext uri="{BB962C8B-B14F-4D97-AF65-F5344CB8AC3E}">
        <p14:creationId xmlns:p14="http://schemas.microsoft.com/office/powerpoint/2010/main" val="396649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0718-3B7D-568A-0BCF-175B1EFC1DCA}"/>
              </a:ext>
            </a:extLst>
          </p:cNvPr>
          <p:cNvSpPr>
            <a:spLocks noGrp="1"/>
          </p:cNvSpPr>
          <p:nvPr>
            <p:ph type="title"/>
          </p:nvPr>
        </p:nvSpPr>
        <p:spPr>
          <a:xfrm>
            <a:off x="812800" y="397102"/>
            <a:ext cx="10668000" cy="487362"/>
          </a:xfrm>
        </p:spPr>
        <p:txBody>
          <a:bodyPr/>
          <a:lstStyle/>
          <a:p>
            <a:r>
              <a:rPr lang="en-US" b="1" dirty="0">
                <a:effectLst/>
              </a:rPr>
              <a:t>Key</a:t>
            </a:r>
            <a:r>
              <a:rPr lang="en-US" sz="1800" b="1" dirty="0">
                <a:effectLst/>
                <a:latin typeface="Times New Roman" panose="02020603050405020304" pitchFamily="18" charset="0"/>
                <a:ea typeface="Times New Roman" panose="02020603050405020304" pitchFamily="18" charset="0"/>
              </a:rPr>
              <a:t> </a:t>
            </a:r>
            <a:r>
              <a:rPr lang="en-US" b="1" dirty="0">
                <a:effectLst/>
              </a:rPr>
              <a:t>Features</a:t>
            </a:r>
            <a:endParaRPr lang="en-IN" dirty="0"/>
          </a:p>
        </p:txBody>
      </p:sp>
      <p:graphicFrame>
        <p:nvGraphicFramePr>
          <p:cNvPr id="4" name="Content Placeholder 3">
            <a:extLst>
              <a:ext uri="{FF2B5EF4-FFF2-40B4-BE49-F238E27FC236}">
                <a16:creationId xmlns:a16="http://schemas.microsoft.com/office/drawing/2014/main" id="{B1DB4B4C-B57E-08F7-9E5C-5A41ABA45338}"/>
              </a:ext>
            </a:extLst>
          </p:cNvPr>
          <p:cNvGraphicFramePr>
            <a:graphicFrameLocks noGrp="1"/>
          </p:cNvGraphicFramePr>
          <p:nvPr>
            <p:ph idx="1"/>
            <p:extLst>
              <p:ext uri="{D42A27DB-BD31-4B8C-83A1-F6EECF244321}">
                <p14:modId xmlns:p14="http://schemas.microsoft.com/office/powerpoint/2010/main" val="551696954"/>
              </p:ext>
            </p:extLst>
          </p:nvPr>
        </p:nvGraphicFramePr>
        <p:xfrm>
          <a:off x="1679121" y="1555295"/>
          <a:ext cx="8833757" cy="3747410"/>
        </p:xfrm>
        <a:graphic>
          <a:graphicData uri="http://schemas.openxmlformats.org/drawingml/2006/table">
            <a:tbl>
              <a:tblPr firstRow="1" firstCol="1">
                <a:tableStyleId>{5C22544A-7EE6-4342-B048-85BDC9FD1C3A}</a:tableStyleId>
              </a:tblPr>
              <a:tblGrid>
                <a:gridCol w="1618534">
                  <a:extLst>
                    <a:ext uri="{9D8B030D-6E8A-4147-A177-3AD203B41FA5}">
                      <a16:colId xmlns:a16="http://schemas.microsoft.com/office/drawing/2014/main" val="2705788940"/>
                    </a:ext>
                  </a:extLst>
                </a:gridCol>
                <a:gridCol w="7215223">
                  <a:extLst>
                    <a:ext uri="{9D8B030D-6E8A-4147-A177-3AD203B41FA5}">
                      <a16:colId xmlns:a16="http://schemas.microsoft.com/office/drawing/2014/main" val="3197452498"/>
                    </a:ext>
                  </a:extLst>
                </a:gridCol>
              </a:tblGrid>
              <a:tr h="301239">
                <a:tc>
                  <a:txBody>
                    <a:bodyPr/>
                    <a:lstStyle/>
                    <a:p>
                      <a:pPr algn="just"/>
                      <a:r>
                        <a:rPr lang="en-US" sz="1400" dirty="0">
                          <a:effectLst/>
                          <a:latin typeface="Verdana" panose="020B0604030504040204" pitchFamily="34" charset="0"/>
                          <a:ea typeface="Verdana" panose="020B0604030504040204" pitchFamily="34" charset="0"/>
                        </a:rPr>
                        <a:t>Feature</a:t>
                      </a:r>
                      <a:endParaRPr lang="en-IN" sz="14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a:effectLst/>
                          <a:latin typeface="Verdana" panose="020B0604030504040204" pitchFamily="34" charset="0"/>
                          <a:ea typeface="Verdana" panose="020B0604030504040204" pitchFamily="34" charset="0"/>
                        </a:rPr>
                        <a:t>Description</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30658466"/>
                  </a:ext>
                </a:extLst>
              </a:tr>
              <a:tr h="530180">
                <a:tc>
                  <a:txBody>
                    <a:bodyPr/>
                    <a:lstStyle/>
                    <a:p>
                      <a:pPr algn="just"/>
                      <a:r>
                        <a:rPr lang="en-US" sz="1400" dirty="0">
                          <a:effectLst/>
                          <a:latin typeface="Verdana" panose="020B0604030504040204" pitchFamily="34" charset="0"/>
                          <a:ea typeface="Verdana" panose="020B0604030504040204" pitchFamily="34" charset="0"/>
                        </a:rPr>
                        <a:t>Real-time Tracking</a:t>
                      </a:r>
                      <a:endParaRPr lang="en-IN" sz="14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a:effectLst/>
                          <a:latin typeface="Verdana" panose="020B0604030504040204" pitchFamily="34" charset="0"/>
                          <a:ea typeface="Verdana" panose="020B0604030504040204" pitchFamily="34" charset="0"/>
                        </a:rPr>
                        <a:t>Monitors product conditions and location in real-time using IoT devices like RFID tags and GPS sensors.</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17208658"/>
                  </a:ext>
                </a:extLst>
              </a:tr>
              <a:tr h="530180">
                <a:tc>
                  <a:txBody>
                    <a:bodyPr/>
                    <a:lstStyle/>
                    <a:p>
                      <a:pPr algn="just"/>
                      <a:r>
                        <a:rPr lang="en-US" sz="1400">
                          <a:effectLst/>
                          <a:latin typeface="Verdana" panose="020B0604030504040204" pitchFamily="34" charset="0"/>
                          <a:ea typeface="Verdana" panose="020B0604030504040204" pitchFamily="34" charset="0"/>
                        </a:rPr>
                        <a:t>Anomaly Detection</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a:effectLst/>
                          <a:latin typeface="Verdana" panose="020B0604030504040204" pitchFamily="34" charset="0"/>
                          <a:ea typeface="Verdana" panose="020B0604030504040204" pitchFamily="34" charset="0"/>
                        </a:rPr>
                        <a:t>Analyzes supply chain data to detect irregularities or deviations from predefined conditions.</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20689510"/>
                  </a:ext>
                </a:extLst>
              </a:tr>
              <a:tr h="530180">
                <a:tc>
                  <a:txBody>
                    <a:bodyPr/>
                    <a:lstStyle/>
                    <a:p>
                      <a:pPr algn="just"/>
                      <a:r>
                        <a:rPr lang="en-US" sz="1400">
                          <a:effectLst/>
                          <a:latin typeface="Verdana" panose="020B0604030504040204" pitchFamily="34" charset="0"/>
                          <a:ea typeface="Verdana" panose="020B0604030504040204" pitchFamily="34" charset="0"/>
                        </a:rPr>
                        <a:t>Smart Contracts</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a:effectLst/>
                          <a:latin typeface="Verdana" panose="020B0604030504040204" pitchFamily="34" charset="0"/>
                          <a:ea typeface="Verdana" panose="020B0604030504040204" pitchFamily="34" charset="0"/>
                        </a:rPr>
                        <a:t>Automates key processes like ownership transfers and regulatory compliance checks through smart contracts.</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31995895"/>
                  </a:ext>
                </a:extLst>
              </a:tr>
              <a:tr h="530180">
                <a:tc>
                  <a:txBody>
                    <a:bodyPr/>
                    <a:lstStyle/>
                    <a:p>
                      <a:pPr algn="just"/>
                      <a:r>
                        <a:rPr lang="en-US" sz="1400">
                          <a:effectLst/>
                          <a:latin typeface="Verdana" panose="020B0604030504040204" pitchFamily="34" charset="0"/>
                          <a:ea typeface="Verdana" panose="020B0604030504040204" pitchFamily="34" charset="0"/>
                        </a:rPr>
                        <a:t>Data Security</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a:effectLst/>
                          <a:latin typeface="Verdana" panose="020B0604030504040204" pitchFamily="34" charset="0"/>
                          <a:ea typeface="Verdana" panose="020B0604030504040204" pitchFamily="34" charset="0"/>
                        </a:rPr>
                        <a:t>Ensures the confidentiality and integrity of supply chain data using encryption and access controls.</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4582627"/>
                  </a:ext>
                </a:extLst>
              </a:tr>
              <a:tr h="795271">
                <a:tc>
                  <a:txBody>
                    <a:bodyPr/>
                    <a:lstStyle/>
                    <a:p>
                      <a:pPr algn="just"/>
                      <a:r>
                        <a:rPr lang="en-US" sz="1400">
                          <a:effectLst/>
                          <a:latin typeface="Verdana" panose="020B0604030504040204" pitchFamily="34" charset="0"/>
                          <a:ea typeface="Verdana" panose="020B0604030504040204" pitchFamily="34" charset="0"/>
                        </a:rPr>
                        <a:t>User-friendly Interface</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a:effectLst/>
                          <a:latin typeface="Verdana" panose="020B0604030504040204" pitchFamily="34" charset="0"/>
                          <a:ea typeface="Verdana" panose="020B0604030504040204" pitchFamily="34" charset="0"/>
                        </a:rPr>
                        <a:t>Provides stakeholders with easy-to-navigate dashboards and actionable insights via a web application.</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605944"/>
                  </a:ext>
                </a:extLst>
              </a:tr>
              <a:tr h="530180">
                <a:tc>
                  <a:txBody>
                    <a:bodyPr/>
                    <a:lstStyle/>
                    <a:p>
                      <a:pPr algn="just"/>
                      <a:r>
                        <a:rPr lang="en-US" sz="1400">
                          <a:effectLst/>
                          <a:latin typeface="Verdana" panose="020B0604030504040204" pitchFamily="34" charset="0"/>
                          <a:ea typeface="Verdana" panose="020B0604030504040204" pitchFamily="34" charset="0"/>
                        </a:rPr>
                        <a:t>Scalability</a:t>
                      </a:r>
                      <a:endParaRPr lang="en-IN" sz="140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just"/>
                      <a:r>
                        <a:rPr lang="en-US" sz="1400" dirty="0">
                          <a:effectLst/>
                          <a:latin typeface="Verdana" panose="020B0604030504040204" pitchFamily="34" charset="0"/>
                          <a:ea typeface="Verdana" panose="020B0604030504040204" pitchFamily="34" charset="0"/>
                        </a:rPr>
                        <a:t>Designed to scale and handle large volumes of supply chain data across different industries.</a:t>
                      </a:r>
                      <a:endParaRPr lang="en-IN" sz="1400" dirty="0">
                        <a:effectLst/>
                        <a:latin typeface="Verdana" panose="020B060403050404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5886497"/>
                  </a:ext>
                </a:extLst>
              </a:tr>
            </a:tbl>
          </a:graphicData>
        </a:graphic>
      </p:graphicFrame>
    </p:spTree>
    <p:extLst>
      <p:ext uri="{BB962C8B-B14F-4D97-AF65-F5344CB8AC3E}">
        <p14:creationId xmlns:p14="http://schemas.microsoft.com/office/powerpoint/2010/main" val="918285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a:extLst>
              <a:ext uri="{FF2B5EF4-FFF2-40B4-BE49-F238E27FC236}">
                <a16:creationId xmlns:a16="http://schemas.microsoft.com/office/drawing/2014/main" id="{572F7659-21F5-B092-B707-23E2ADE4B671}"/>
              </a:ext>
            </a:extLst>
          </p:cNvPr>
          <p:cNvGraphicFramePr>
            <a:graphicFrameLocks noGrp="1"/>
          </p:cNvGraphicFramePr>
          <p:nvPr>
            <p:ph idx="1"/>
          </p:nvPr>
        </p:nvGraphicFramePr>
        <p:xfrm>
          <a:off x="299894" y="1181543"/>
          <a:ext cx="11777702" cy="4937760"/>
        </p:xfrm>
        <a:graphic>
          <a:graphicData uri="http://schemas.openxmlformats.org/drawingml/2006/table">
            <a:tbl>
              <a:tblPr firstRow="1" bandRow="1">
                <a:tableStyleId>{5C22544A-7EE6-4342-B048-85BDC9FD1C3A}</a:tableStyleId>
              </a:tblPr>
              <a:tblGrid>
                <a:gridCol w="2225162">
                  <a:extLst>
                    <a:ext uri="{9D8B030D-6E8A-4147-A177-3AD203B41FA5}">
                      <a16:colId xmlns:a16="http://schemas.microsoft.com/office/drawing/2014/main" val="2995303408"/>
                    </a:ext>
                  </a:extLst>
                </a:gridCol>
                <a:gridCol w="2388135">
                  <a:extLst>
                    <a:ext uri="{9D8B030D-6E8A-4147-A177-3AD203B41FA5}">
                      <a16:colId xmlns:a16="http://schemas.microsoft.com/office/drawing/2014/main" val="3653391004"/>
                    </a:ext>
                  </a:extLst>
                </a:gridCol>
                <a:gridCol w="2388135">
                  <a:extLst>
                    <a:ext uri="{9D8B030D-6E8A-4147-A177-3AD203B41FA5}">
                      <a16:colId xmlns:a16="http://schemas.microsoft.com/office/drawing/2014/main" val="786081629"/>
                    </a:ext>
                  </a:extLst>
                </a:gridCol>
                <a:gridCol w="2388135">
                  <a:extLst>
                    <a:ext uri="{9D8B030D-6E8A-4147-A177-3AD203B41FA5}">
                      <a16:colId xmlns:a16="http://schemas.microsoft.com/office/drawing/2014/main" val="3280918279"/>
                    </a:ext>
                  </a:extLst>
                </a:gridCol>
                <a:gridCol w="2388135">
                  <a:extLst>
                    <a:ext uri="{9D8B030D-6E8A-4147-A177-3AD203B41FA5}">
                      <a16:colId xmlns:a16="http://schemas.microsoft.com/office/drawing/2014/main" val="864935501"/>
                    </a:ext>
                  </a:extLst>
                </a:gridCol>
              </a:tblGrid>
              <a:tr h="315123">
                <a:tc>
                  <a:txBody>
                    <a:bodyPr/>
                    <a:lstStyle/>
                    <a:p>
                      <a:r>
                        <a:rPr lang="en-IN" dirty="0"/>
                        <a:t>Paper Title</a:t>
                      </a:r>
                    </a:p>
                  </a:txBody>
                  <a:tcPr/>
                </a:tc>
                <a:tc>
                  <a:txBody>
                    <a:bodyPr/>
                    <a:lstStyle/>
                    <a:p>
                      <a:r>
                        <a:rPr lang="en-IN" dirty="0"/>
                        <a:t>Paper Author</a:t>
                      </a:r>
                    </a:p>
                  </a:txBody>
                  <a:tcPr/>
                </a:tc>
                <a:tc>
                  <a:txBody>
                    <a:bodyPr/>
                    <a:lstStyle/>
                    <a:p>
                      <a:r>
                        <a:rPr lang="en-IN"/>
                        <a:t>Techniques Used</a:t>
                      </a:r>
                      <a:endParaRPr lang="en-IN" dirty="0"/>
                    </a:p>
                  </a:txBody>
                  <a:tcPr/>
                </a:tc>
                <a:tc>
                  <a:txBody>
                    <a:bodyPr/>
                    <a:lstStyle/>
                    <a:p>
                      <a:r>
                        <a:rPr lang="en-IN"/>
                        <a:t>Merits</a:t>
                      </a:r>
                      <a:endParaRPr lang="en-IN" dirty="0"/>
                    </a:p>
                  </a:txBody>
                  <a:tcPr/>
                </a:tc>
                <a:tc>
                  <a:txBody>
                    <a:bodyPr/>
                    <a:lstStyle/>
                    <a:p>
                      <a:r>
                        <a:rPr lang="en-IN" dirty="0"/>
                        <a:t>Demerits</a:t>
                      </a:r>
                    </a:p>
                  </a:txBody>
                  <a:tcPr/>
                </a:tc>
                <a:extLst>
                  <a:ext uri="{0D108BD9-81ED-4DB2-BD59-A6C34878D82A}">
                    <a16:rowId xmlns:a16="http://schemas.microsoft.com/office/drawing/2014/main" val="2132300362"/>
                  </a:ext>
                </a:extLst>
              </a:tr>
              <a:tr h="1024149">
                <a:tc>
                  <a:txBody>
                    <a:bodyPr/>
                    <a:lstStyle/>
                    <a:p>
                      <a:r>
                        <a:rPr lang="en-IN" dirty="0"/>
                        <a:t>Blockchain-Based Supply Chain Management</a:t>
                      </a:r>
                    </a:p>
                  </a:txBody>
                  <a:tcPr/>
                </a:tc>
                <a:tc>
                  <a:txBody>
                    <a:bodyPr/>
                    <a:lstStyle/>
                    <a:p>
                      <a:r>
                        <a:rPr lang="en-US" dirty="0"/>
                        <a:t>Authors: Nakamoto, S., Lee, K. Published on: IEEE, 2023</a:t>
                      </a:r>
                      <a:endParaRPr lang="en-IN" dirty="0"/>
                    </a:p>
                  </a:txBody>
                  <a:tcPr/>
                </a:tc>
                <a:tc>
                  <a:txBody>
                    <a:bodyPr/>
                    <a:lstStyle/>
                    <a:p>
                      <a:r>
                        <a:rPr lang="en-US" dirty="0"/>
                        <a:t>Blockchain for transparent tracking of goods</a:t>
                      </a:r>
                      <a:endParaRPr lang="en-IN" dirty="0"/>
                    </a:p>
                  </a:txBody>
                  <a:tcPr/>
                </a:tc>
                <a:tc>
                  <a:txBody>
                    <a:bodyPr/>
                    <a:lstStyle/>
                    <a:p>
                      <a:r>
                        <a:rPr lang="en-US" dirty="0"/>
                        <a:t>Improves traceability and accountability in supply chains</a:t>
                      </a:r>
                      <a:endParaRPr lang="en-IN" dirty="0"/>
                    </a:p>
                  </a:txBody>
                  <a:tcPr/>
                </a:tc>
                <a:tc>
                  <a:txBody>
                    <a:bodyPr/>
                    <a:lstStyle/>
                    <a:p>
                      <a:r>
                        <a:rPr lang="en-US" dirty="0"/>
                        <a:t>High computational costs and scalability issues</a:t>
                      </a:r>
                      <a:endParaRPr lang="en-IN" dirty="0"/>
                    </a:p>
                  </a:txBody>
                  <a:tcPr/>
                </a:tc>
                <a:extLst>
                  <a:ext uri="{0D108BD9-81ED-4DB2-BD59-A6C34878D82A}">
                    <a16:rowId xmlns:a16="http://schemas.microsoft.com/office/drawing/2014/main" val="3718545341"/>
                  </a:ext>
                </a:extLst>
              </a:tr>
              <a:tr h="1024149">
                <a:tc>
                  <a:txBody>
                    <a:bodyPr/>
                    <a:lstStyle/>
                    <a:p>
                      <a:r>
                        <a:rPr lang="en-US" dirty="0"/>
                        <a:t>IoT for Smart Supply Chain Logistics</a:t>
                      </a:r>
                      <a:endParaRPr lang="en-IN" dirty="0"/>
                    </a:p>
                  </a:txBody>
                  <a:tcPr/>
                </a:tc>
                <a:tc>
                  <a:txBody>
                    <a:bodyPr/>
                    <a:lstStyle/>
                    <a:p>
                      <a:r>
                        <a:rPr lang="en-US" dirty="0"/>
                        <a:t>Authors: Raj, M., Kumar, P. Published on: Elsevier, 2022</a:t>
                      </a:r>
                      <a:endParaRPr lang="en-IN" dirty="0"/>
                    </a:p>
                  </a:txBody>
                  <a:tcPr/>
                </a:tc>
                <a:tc>
                  <a:txBody>
                    <a:bodyPr/>
                    <a:lstStyle/>
                    <a:p>
                      <a:r>
                        <a:rPr lang="en-US" dirty="0"/>
                        <a:t>Integrates IoT sensors for real-time tracking and monitoring</a:t>
                      </a:r>
                      <a:endParaRPr lang="en-IN" dirty="0"/>
                    </a:p>
                  </a:txBody>
                  <a:tcPr/>
                </a:tc>
                <a:tc>
                  <a:txBody>
                    <a:bodyPr/>
                    <a:lstStyle/>
                    <a:p>
                      <a:r>
                        <a:rPr lang="en-US" dirty="0"/>
                        <a:t>Enhances data-driven decision-making and logistics efficiency</a:t>
                      </a:r>
                      <a:endParaRPr lang="en-IN" dirty="0"/>
                    </a:p>
                  </a:txBody>
                  <a:tcPr/>
                </a:tc>
                <a:tc>
                  <a:txBody>
                    <a:bodyPr/>
                    <a:lstStyle/>
                    <a:p>
                      <a:r>
                        <a:rPr lang="en-US" dirty="0"/>
                        <a:t>Requires robust infrastructure; potential data privacy issues</a:t>
                      </a:r>
                      <a:endParaRPr lang="en-IN" dirty="0"/>
                    </a:p>
                  </a:txBody>
                  <a:tcPr/>
                </a:tc>
                <a:extLst>
                  <a:ext uri="{0D108BD9-81ED-4DB2-BD59-A6C34878D82A}">
                    <a16:rowId xmlns:a16="http://schemas.microsoft.com/office/drawing/2014/main" val="3908991636"/>
                  </a:ext>
                </a:extLst>
              </a:tr>
              <a:tr h="1260491">
                <a:tc>
                  <a:txBody>
                    <a:bodyPr/>
                    <a:lstStyle/>
                    <a:p>
                      <a:r>
                        <a:rPr lang="en-US" dirty="0"/>
                        <a:t>AI-Powered Predictive Analytics in Supply Chain Management</a:t>
                      </a:r>
                    </a:p>
                  </a:txBody>
                  <a:tcPr anchor="ctr"/>
                </a:tc>
                <a:tc>
                  <a:txBody>
                    <a:bodyPr/>
                    <a:lstStyle/>
                    <a:p>
                      <a:r>
                        <a:rPr lang="en-US"/>
                        <a:t>Authors: Gupta, R., Tan, J. Published on: Springer, 2021</a:t>
                      </a:r>
                    </a:p>
                  </a:txBody>
                  <a:tcPr anchor="ctr"/>
                </a:tc>
                <a:tc>
                  <a:txBody>
                    <a:bodyPr/>
                    <a:lstStyle/>
                    <a:p>
                      <a:r>
                        <a:rPr lang="en-US"/>
                        <a:t>Uses machine learning algorithms for demand forecasting</a:t>
                      </a:r>
                    </a:p>
                  </a:txBody>
                  <a:tcPr anchor="ctr"/>
                </a:tc>
                <a:tc>
                  <a:txBody>
                    <a:bodyPr/>
                    <a:lstStyle/>
                    <a:p>
                      <a:r>
                        <a:rPr lang="en-US"/>
                        <a:t>Increases accuracy of demand prediction and reduces stock-outs</a:t>
                      </a:r>
                    </a:p>
                  </a:txBody>
                  <a:tcPr anchor="ctr"/>
                </a:tc>
                <a:tc>
                  <a:txBody>
                    <a:bodyPr/>
                    <a:lstStyle/>
                    <a:p>
                      <a:r>
                        <a:rPr lang="en-US" dirty="0"/>
                        <a:t>Resource-intensive; requires quality data for training</a:t>
                      </a:r>
                    </a:p>
                  </a:txBody>
                  <a:tcPr anchor="ctr"/>
                </a:tc>
                <a:extLst>
                  <a:ext uri="{0D108BD9-81ED-4DB2-BD59-A6C34878D82A}">
                    <a16:rowId xmlns:a16="http://schemas.microsoft.com/office/drawing/2014/main" val="2588185630"/>
                  </a:ext>
                </a:extLst>
              </a:tr>
              <a:tr h="31950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721886786"/>
                  </a:ext>
                </a:extLst>
              </a:tr>
              <a:tr h="31950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78367920"/>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325630"/>
            <a:ext cx="10668000" cy="487362"/>
          </a:xfrm>
        </p:spPr>
        <p:txBody>
          <a:bodyPr/>
          <a:lstStyle/>
          <a:p>
            <a:r>
              <a:rPr lang="en-GB" dirty="0"/>
              <a:t>Literature Review</a:t>
            </a:r>
          </a:p>
        </p:txBody>
      </p:sp>
      <p:graphicFrame>
        <p:nvGraphicFramePr>
          <p:cNvPr id="4" name="Content Placeholder 3">
            <a:extLst>
              <a:ext uri="{FF2B5EF4-FFF2-40B4-BE49-F238E27FC236}">
                <a16:creationId xmlns:a16="http://schemas.microsoft.com/office/drawing/2014/main" id="{572F7659-21F5-B092-B707-23E2ADE4B671}"/>
              </a:ext>
            </a:extLst>
          </p:cNvPr>
          <p:cNvGraphicFramePr>
            <a:graphicFrameLocks noGrp="1"/>
          </p:cNvGraphicFramePr>
          <p:nvPr>
            <p:ph idx="1"/>
            <p:extLst>
              <p:ext uri="{D42A27DB-BD31-4B8C-83A1-F6EECF244321}">
                <p14:modId xmlns:p14="http://schemas.microsoft.com/office/powerpoint/2010/main" val="2005094829"/>
              </p:ext>
            </p:extLst>
          </p:nvPr>
        </p:nvGraphicFramePr>
        <p:xfrm>
          <a:off x="337994" y="1032510"/>
          <a:ext cx="11777702" cy="4754880"/>
        </p:xfrm>
        <a:graphic>
          <a:graphicData uri="http://schemas.openxmlformats.org/drawingml/2006/table">
            <a:tbl>
              <a:tblPr firstRow="1" bandRow="1">
                <a:tableStyleId>{5C22544A-7EE6-4342-B048-85BDC9FD1C3A}</a:tableStyleId>
              </a:tblPr>
              <a:tblGrid>
                <a:gridCol w="2225162">
                  <a:extLst>
                    <a:ext uri="{9D8B030D-6E8A-4147-A177-3AD203B41FA5}">
                      <a16:colId xmlns:a16="http://schemas.microsoft.com/office/drawing/2014/main" val="2995303408"/>
                    </a:ext>
                  </a:extLst>
                </a:gridCol>
                <a:gridCol w="2388135">
                  <a:extLst>
                    <a:ext uri="{9D8B030D-6E8A-4147-A177-3AD203B41FA5}">
                      <a16:colId xmlns:a16="http://schemas.microsoft.com/office/drawing/2014/main" val="3653391004"/>
                    </a:ext>
                  </a:extLst>
                </a:gridCol>
                <a:gridCol w="2388135">
                  <a:extLst>
                    <a:ext uri="{9D8B030D-6E8A-4147-A177-3AD203B41FA5}">
                      <a16:colId xmlns:a16="http://schemas.microsoft.com/office/drawing/2014/main" val="786081629"/>
                    </a:ext>
                  </a:extLst>
                </a:gridCol>
                <a:gridCol w="2388135">
                  <a:extLst>
                    <a:ext uri="{9D8B030D-6E8A-4147-A177-3AD203B41FA5}">
                      <a16:colId xmlns:a16="http://schemas.microsoft.com/office/drawing/2014/main" val="3280918279"/>
                    </a:ext>
                  </a:extLst>
                </a:gridCol>
                <a:gridCol w="2388135">
                  <a:extLst>
                    <a:ext uri="{9D8B030D-6E8A-4147-A177-3AD203B41FA5}">
                      <a16:colId xmlns:a16="http://schemas.microsoft.com/office/drawing/2014/main" val="864935501"/>
                    </a:ext>
                  </a:extLst>
                </a:gridCol>
              </a:tblGrid>
              <a:tr h="315123">
                <a:tc>
                  <a:txBody>
                    <a:bodyPr/>
                    <a:lstStyle/>
                    <a:p>
                      <a:r>
                        <a:rPr lang="en-IN" dirty="0">
                          <a:latin typeface="+mj-lt"/>
                          <a:ea typeface="Verdana" panose="020B0604030504040204" pitchFamily="34" charset="0"/>
                        </a:rPr>
                        <a:t>Paper Title</a:t>
                      </a:r>
                    </a:p>
                  </a:txBody>
                  <a:tcPr/>
                </a:tc>
                <a:tc>
                  <a:txBody>
                    <a:bodyPr/>
                    <a:lstStyle/>
                    <a:p>
                      <a:r>
                        <a:rPr lang="en-IN" dirty="0">
                          <a:latin typeface="+mj-lt"/>
                          <a:ea typeface="Verdana" panose="020B0604030504040204" pitchFamily="34" charset="0"/>
                        </a:rPr>
                        <a:t>Paper Author</a:t>
                      </a:r>
                    </a:p>
                  </a:txBody>
                  <a:tcPr/>
                </a:tc>
                <a:tc>
                  <a:txBody>
                    <a:bodyPr/>
                    <a:lstStyle/>
                    <a:p>
                      <a:r>
                        <a:rPr lang="en-IN">
                          <a:latin typeface="+mj-lt"/>
                          <a:ea typeface="Verdana" panose="020B0604030504040204" pitchFamily="34" charset="0"/>
                        </a:rPr>
                        <a:t>Techniques Used</a:t>
                      </a:r>
                      <a:endParaRPr lang="en-IN" dirty="0">
                        <a:latin typeface="+mj-lt"/>
                        <a:ea typeface="Verdana" panose="020B0604030504040204" pitchFamily="34" charset="0"/>
                      </a:endParaRPr>
                    </a:p>
                  </a:txBody>
                  <a:tcPr/>
                </a:tc>
                <a:tc>
                  <a:txBody>
                    <a:bodyPr/>
                    <a:lstStyle/>
                    <a:p>
                      <a:r>
                        <a:rPr lang="en-IN">
                          <a:latin typeface="+mj-lt"/>
                          <a:ea typeface="Verdana" panose="020B0604030504040204" pitchFamily="34" charset="0"/>
                        </a:rPr>
                        <a:t>Merits</a:t>
                      </a:r>
                      <a:endParaRPr lang="en-IN" dirty="0">
                        <a:latin typeface="+mj-lt"/>
                        <a:ea typeface="Verdana" panose="020B0604030504040204" pitchFamily="34" charset="0"/>
                      </a:endParaRPr>
                    </a:p>
                  </a:txBody>
                  <a:tcPr/>
                </a:tc>
                <a:tc>
                  <a:txBody>
                    <a:bodyPr/>
                    <a:lstStyle/>
                    <a:p>
                      <a:r>
                        <a:rPr lang="en-IN" dirty="0">
                          <a:latin typeface="+mj-lt"/>
                          <a:ea typeface="Verdana" panose="020B0604030504040204" pitchFamily="34" charset="0"/>
                        </a:rPr>
                        <a:t>Demerits</a:t>
                      </a:r>
                    </a:p>
                  </a:txBody>
                  <a:tcPr/>
                </a:tc>
                <a:extLst>
                  <a:ext uri="{0D108BD9-81ED-4DB2-BD59-A6C34878D82A}">
                    <a16:rowId xmlns:a16="http://schemas.microsoft.com/office/drawing/2014/main" val="2132300362"/>
                  </a:ext>
                </a:extLst>
              </a:tr>
              <a:tr h="319500">
                <a:tc>
                  <a:txBody>
                    <a:bodyPr/>
                    <a:lstStyle/>
                    <a:p>
                      <a:r>
                        <a:rPr lang="en-IN" dirty="0">
                          <a:latin typeface="+mj-lt"/>
                          <a:ea typeface="Verdana" panose="020B0604030504040204" pitchFamily="34" charset="0"/>
                        </a:rPr>
                        <a:t>RFID Technology in Modern Warehouse Management</a:t>
                      </a:r>
                    </a:p>
                  </a:txBody>
                  <a:tcPr anchor="ctr"/>
                </a:tc>
                <a:tc>
                  <a:txBody>
                    <a:bodyPr/>
                    <a:lstStyle/>
                    <a:p>
                      <a:r>
                        <a:rPr lang="en-US" dirty="0">
                          <a:latin typeface="+mj-lt"/>
                          <a:ea typeface="Verdana" panose="020B0604030504040204" pitchFamily="34" charset="0"/>
                        </a:rPr>
                        <a:t>Authors: Singh, N., Park, S. Published on: MDPI, 2024</a:t>
                      </a:r>
                    </a:p>
                  </a:txBody>
                  <a:tcPr anchor="ctr"/>
                </a:tc>
                <a:tc>
                  <a:txBody>
                    <a:bodyPr/>
                    <a:lstStyle/>
                    <a:p>
                      <a:r>
                        <a:rPr lang="en-US" dirty="0">
                          <a:latin typeface="+mj-lt"/>
                          <a:ea typeface="Verdana" panose="020B0604030504040204" pitchFamily="34" charset="0"/>
                        </a:rPr>
                        <a:t>Utilizes RFID tags for inventory tracking and asset management</a:t>
                      </a:r>
                    </a:p>
                  </a:txBody>
                  <a:tcPr anchor="ctr"/>
                </a:tc>
                <a:tc>
                  <a:txBody>
                    <a:bodyPr/>
                    <a:lstStyle/>
                    <a:p>
                      <a:r>
                        <a:rPr lang="en-US">
                          <a:latin typeface="+mj-lt"/>
                          <a:ea typeface="Verdana" panose="020B0604030504040204" pitchFamily="34" charset="0"/>
                        </a:rPr>
                        <a:t>Automates inventory processes, reduces human errors</a:t>
                      </a:r>
                    </a:p>
                  </a:txBody>
                  <a:tcPr anchor="ctr"/>
                </a:tc>
                <a:tc>
                  <a:txBody>
                    <a:bodyPr/>
                    <a:lstStyle/>
                    <a:p>
                      <a:r>
                        <a:rPr lang="en-US" dirty="0">
                          <a:latin typeface="+mj-lt"/>
                          <a:ea typeface="Verdana" panose="020B0604030504040204" pitchFamily="34" charset="0"/>
                        </a:rPr>
                        <a:t>Installation and maintenance costs can be high</a:t>
                      </a:r>
                    </a:p>
                  </a:txBody>
                  <a:tcPr anchor="ctr"/>
                </a:tc>
                <a:extLst>
                  <a:ext uri="{0D108BD9-81ED-4DB2-BD59-A6C34878D82A}">
                    <a16:rowId xmlns:a16="http://schemas.microsoft.com/office/drawing/2014/main" val="2721886786"/>
                  </a:ext>
                </a:extLst>
              </a:tr>
              <a:tr h="319500">
                <a:tc>
                  <a:txBody>
                    <a:bodyPr/>
                    <a:lstStyle/>
                    <a:p>
                      <a:r>
                        <a:rPr lang="en-US" dirty="0">
                          <a:latin typeface="+mj-lt"/>
                          <a:ea typeface="Verdana" panose="020B0604030504040204" pitchFamily="34" charset="0"/>
                        </a:rPr>
                        <a:t>Digital Twin for Real-Time Supply Chain Monitoring</a:t>
                      </a:r>
                    </a:p>
                  </a:txBody>
                  <a:tcPr anchor="ctr"/>
                </a:tc>
                <a:tc>
                  <a:txBody>
                    <a:bodyPr/>
                    <a:lstStyle/>
                    <a:p>
                      <a:r>
                        <a:rPr lang="en-US" dirty="0">
                          <a:latin typeface="+mj-lt"/>
                          <a:ea typeface="Verdana" panose="020B0604030504040204" pitchFamily="34" charset="0"/>
                        </a:rPr>
                        <a:t>Authors: Chen, Q., Ali, S. Published on: Taylor &amp; Francis, 2022</a:t>
                      </a:r>
                    </a:p>
                  </a:txBody>
                  <a:tcPr anchor="ctr"/>
                </a:tc>
                <a:tc>
                  <a:txBody>
                    <a:bodyPr/>
                    <a:lstStyle/>
                    <a:p>
                      <a:r>
                        <a:rPr lang="en-US" dirty="0">
                          <a:latin typeface="+mj-lt"/>
                          <a:ea typeface="Verdana" panose="020B0604030504040204" pitchFamily="34" charset="0"/>
                        </a:rPr>
                        <a:t>Simulates supply chain processes using digital twin technology</a:t>
                      </a:r>
                    </a:p>
                  </a:txBody>
                  <a:tcPr anchor="ctr"/>
                </a:tc>
                <a:tc>
                  <a:txBody>
                    <a:bodyPr/>
                    <a:lstStyle/>
                    <a:p>
                      <a:r>
                        <a:rPr lang="en-US">
                          <a:latin typeface="+mj-lt"/>
                          <a:ea typeface="Verdana" panose="020B0604030504040204" pitchFamily="34" charset="0"/>
                        </a:rPr>
                        <a:t>Provides a real-time representation of supply chain activities for proactive management</a:t>
                      </a:r>
                    </a:p>
                  </a:txBody>
                  <a:tcPr anchor="ctr"/>
                </a:tc>
                <a:tc>
                  <a:txBody>
                    <a:bodyPr/>
                    <a:lstStyle/>
                    <a:p>
                      <a:r>
                        <a:rPr lang="en-US" dirty="0">
                          <a:latin typeface="+mj-lt"/>
                          <a:ea typeface="Verdana" panose="020B0604030504040204" pitchFamily="34" charset="0"/>
                        </a:rPr>
                        <a:t>High initial implementation cost and requires sophisticated models</a:t>
                      </a:r>
                    </a:p>
                  </a:txBody>
                  <a:tcPr anchor="ctr"/>
                </a:tc>
                <a:extLst>
                  <a:ext uri="{0D108BD9-81ED-4DB2-BD59-A6C34878D82A}">
                    <a16:rowId xmlns:a16="http://schemas.microsoft.com/office/drawing/2014/main" val="835440470"/>
                  </a:ext>
                </a:extLst>
              </a:tr>
              <a:tr h="319500">
                <a:tc>
                  <a:txBody>
                    <a:bodyPr/>
                    <a:lstStyle/>
                    <a:p>
                      <a:r>
                        <a:rPr lang="en-US" dirty="0">
                          <a:latin typeface="+mj-lt"/>
                          <a:ea typeface="Verdana" panose="020B0604030504040204" pitchFamily="34" charset="0"/>
                        </a:rPr>
                        <a:t>Enhancing Supply Chain Security Using Blockchain</a:t>
                      </a:r>
                    </a:p>
                  </a:txBody>
                  <a:tcPr anchor="ctr"/>
                </a:tc>
                <a:tc>
                  <a:txBody>
                    <a:bodyPr/>
                    <a:lstStyle/>
                    <a:p>
                      <a:r>
                        <a:rPr lang="en-US">
                          <a:latin typeface="+mj-lt"/>
                          <a:ea typeface="Verdana" panose="020B0604030504040204" pitchFamily="34" charset="0"/>
                        </a:rPr>
                        <a:t>Authors: Zhang, Y., Wei, H. Published on: arXiv, 2023</a:t>
                      </a:r>
                    </a:p>
                  </a:txBody>
                  <a:tcPr anchor="ctr"/>
                </a:tc>
                <a:tc>
                  <a:txBody>
                    <a:bodyPr/>
                    <a:lstStyle/>
                    <a:p>
                      <a:r>
                        <a:rPr lang="en-US">
                          <a:latin typeface="+mj-lt"/>
                          <a:ea typeface="Verdana" panose="020B0604030504040204" pitchFamily="34" charset="0"/>
                        </a:rPr>
                        <a:t>Implements a blockchain network for secure and immutable transaction records</a:t>
                      </a:r>
                    </a:p>
                  </a:txBody>
                  <a:tcPr anchor="ctr"/>
                </a:tc>
                <a:tc>
                  <a:txBody>
                    <a:bodyPr/>
                    <a:lstStyle/>
                    <a:p>
                      <a:r>
                        <a:rPr lang="en-US" dirty="0">
                          <a:latin typeface="+mj-lt"/>
                          <a:ea typeface="Verdana" panose="020B0604030504040204" pitchFamily="34" charset="0"/>
                        </a:rPr>
                        <a:t>Prevents counterfeiting and fraud through decentralized data management</a:t>
                      </a:r>
                    </a:p>
                  </a:txBody>
                  <a:tcPr anchor="ctr"/>
                </a:tc>
                <a:tc>
                  <a:txBody>
                    <a:bodyPr/>
                    <a:lstStyle/>
                    <a:p>
                      <a:r>
                        <a:rPr lang="en-US" dirty="0">
                          <a:latin typeface="+mj-lt"/>
                          <a:ea typeface="Verdana" panose="020B0604030504040204" pitchFamily="34" charset="0"/>
                        </a:rPr>
                        <a:t>Complex to integrate with existing legacy systems</a:t>
                      </a:r>
                    </a:p>
                  </a:txBody>
                  <a:tcPr anchor="ctr"/>
                </a:tc>
                <a:extLst>
                  <a:ext uri="{0D108BD9-81ED-4DB2-BD59-A6C34878D82A}">
                    <a16:rowId xmlns:a16="http://schemas.microsoft.com/office/drawing/2014/main" val="178367920"/>
                  </a:ext>
                </a:extLst>
              </a:tr>
            </a:tbl>
          </a:graphicData>
        </a:graphic>
      </p:graphicFrame>
    </p:spTree>
    <p:extLst>
      <p:ext uri="{BB962C8B-B14F-4D97-AF65-F5344CB8AC3E}">
        <p14:creationId xmlns:p14="http://schemas.microsoft.com/office/powerpoint/2010/main" val="3328371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68D1-533C-1D19-8264-0FD2A8EED714}"/>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15DF41A-5486-ABC8-F643-C1D4F8FF7976}"/>
              </a:ext>
            </a:extLst>
          </p:cNvPr>
          <p:cNvGraphicFramePr>
            <a:graphicFrameLocks noGrp="1"/>
          </p:cNvGraphicFramePr>
          <p:nvPr>
            <p:ph idx="1"/>
            <p:extLst>
              <p:ext uri="{D42A27DB-BD31-4B8C-83A1-F6EECF244321}">
                <p14:modId xmlns:p14="http://schemas.microsoft.com/office/powerpoint/2010/main" val="2330153324"/>
              </p:ext>
            </p:extLst>
          </p:nvPr>
        </p:nvGraphicFramePr>
        <p:xfrm>
          <a:off x="142613" y="136358"/>
          <a:ext cx="11923724" cy="1828800"/>
        </p:xfrm>
        <a:graphic>
          <a:graphicData uri="http://schemas.openxmlformats.org/drawingml/2006/table">
            <a:tbl>
              <a:tblPr firstRow="1" bandRow="1">
                <a:tableStyleId>{5C22544A-7EE6-4342-B048-85BDC9FD1C3A}</a:tableStyleId>
              </a:tblPr>
              <a:tblGrid>
                <a:gridCol w="2371184">
                  <a:extLst>
                    <a:ext uri="{9D8B030D-6E8A-4147-A177-3AD203B41FA5}">
                      <a16:colId xmlns:a16="http://schemas.microsoft.com/office/drawing/2014/main" val="2995303408"/>
                    </a:ext>
                  </a:extLst>
                </a:gridCol>
                <a:gridCol w="2388135">
                  <a:extLst>
                    <a:ext uri="{9D8B030D-6E8A-4147-A177-3AD203B41FA5}">
                      <a16:colId xmlns:a16="http://schemas.microsoft.com/office/drawing/2014/main" val="3653391004"/>
                    </a:ext>
                  </a:extLst>
                </a:gridCol>
                <a:gridCol w="2388135">
                  <a:extLst>
                    <a:ext uri="{9D8B030D-6E8A-4147-A177-3AD203B41FA5}">
                      <a16:colId xmlns:a16="http://schemas.microsoft.com/office/drawing/2014/main" val="786081629"/>
                    </a:ext>
                  </a:extLst>
                </a:gridCol>
                <a:gridCol w="2388135">
                  <a:extLst>
                    <a:ext uri="{9D8B030D-6E8A-4147-A177-3AD203B41FA5}">
                      <a16:colId xmlns:a16="http://schemas.microsoft.com/office/drawing/2014/main" val="3280918279"/>
                    </a:ext>
                  </a:extLst>
                </a:gridCol>
                <a:gridCol w="2388135">
                  <a:extLst>
                    <a:ext uri="{9D8B030D-6E8A-4147-A177-3AD203B41FA5}">
                      <a16:colId xmlns:a16="http://schemas.microsoft.com/office/drawing/2014/main" val="864935501"/>
                    </a:ext>
                  </a:extLst>
                </a:gridCol>
              </a:tblGrid>
              <a:tr h="304197">
                <a:tc>
                  <a:txBody>
                    <a:bodyPr/>
                    <a:lstStyle/>
                    <a:p>
                      <a:r>
                        <a:rPr lang="en-IN" sz="1800" dirty="0">
                          <a:latin typeface="+mj-lt"/>
                          <a:ea typeface="Verdana" panose="020B0604030504040204" pitchFamily="34" charset="0"/>
                        </a:rPr>
                        <a:t>Paper Title</a:t>
                      </a:r>
                    </a:p>
                  </a:txBody>
                  <a:tcPr/>
                </a:tc>
                <a:tc>
                  <a:txBody>
                    <a:bodyPr/>
                    <a:lstStyle/>
                    <a:p>
                      <a:r>
                        <a:rPr lang="en-IN" sz="1800" dirty="0">
                          <a:latin typeface="+mj-lt"/>
                          <a:ea typeface="Verdana" panose="020B0604030504040204" pitchFamily="34" charset="0"/>
                        </a:rPr>
                        <a:t>Paper Author</a:t>
                      </a:r>
                    </a:p>
                  </a:txBody>
                  <a:tcPr/>
                </a:tc>
                <a:tc>
                  <a:txBody>
                    <a:bodyPr/>
                    <a:lstStyle/>
                    <a:p>
                      <a:r>
                        <a:rPr lang="en-IN" sz="1800" dirty="0">
                          <a:latin typeface="+mj-lt"/>
                          <a:ea typeface="Verdana" panose="020B0604030504040204" pitchFamily="34" charset="0"/>
                        </a:rPr>
                        <a:t>Techniques Used</a:t>
                      </a:r>
                    </a:p>
                  </a:txBody>
                  <a:tcPr/>
                </a:tc>
                <a:tc>
                  <a:txBody>
                    <a:bodyPr/>
                    <a:lstStyle/>
                    <a:p>
                      <a:r>
                        <a:rPr lang="en-IN" sz="1800" dirty="0">
                          <a:latin typeface="+mj-lt"/>
                          <a:ea typeface="Verdana" panose="020B0604030504040204" pitchFamily="34" charset="0"/>
                        </a:rPr>
                        <a:t>Merits</a:t>
                      </a:r>
                    </a:p>
                  </a:txBody>
                  <a:tcPr/>
                </a:tc>
                <a:tc>
                  <a:txBody>
                    <a:bodyPr/>
                    <a:lstStyle/>
                    <a:p>
                      <a:r>
                        <a:rPr lang="en-IN" sz="1800" dirty="0">
                          <a:latin typeface="+mj-lt"/>
                          <a:ea typeface="Verdana" panose="020B0604030504040204" pitchFamily="34" charset="0"/>
                        </a:rPr>
                        <a:t>Demerits</a:t>
                      </a:r>
                    </a:p>
                  </a:txBody>
                  <a:tcPr/>
                </a:tc>
                <a:extLst>
                  <a:ext uri="{0D108BD9-81ED-4DB2-BD59-A6C34878D82A}">
                    <a16:rowId xmlns:a16="http://schemas.microsoft.com/office/drawing/2014/main" val="2132300362"/>
                  </a:ext>
                </a:extLst>
              </a:tr>
              <a:tr h="1444937">
                <a:tc>
                  <a:txBody>
                    <a:bodyPr/>
                    <a:lstStyle/>
                    <a:p>
                      <a:r>
                        <a:rPr lang="en-US" sz="1800" dirty="0">
                          <a:latin typeface="+mj-lt"/>
                          <a:ea typeface="Verdana" panose="020B0604030504040204" pitchFamily="34" charset="0"/>
                        </a:rPr>
                        <a:t>Automated Quality Inspection Using Computer Vision in Supply Chain</a:t>
                      </a:r>
                    </a:p>
                  </a:txBody>
                  <a:tcPr anchor="ctr"/>
                </a:tc>
                <a:tc>
                  <a:txBody>
                    <a:bodyPr/>
                    <a:lstStyle/>
                    <a:p>
                      <a:r>
                        <a:rPr lang="en-US" sz="1800" dirty="0">
                          <a:latin typeface="+mj-lt"/>
                          <a:ea typeface="Verdana" panose="020B0604030504040204" pitchFamily="34" charset="0"/>
                        </a:rPr>
                        <a:t>Authors: Das, P., Yi, L. Published on: ACM, 2023</a:t>
                      </a:r>
                    </a:p>
                  </a:txBody>
                  <a:tcPr anchor="ctr"/>
                </a:tc>
                <a:tc>
                  <a:txBody>
                    <a:bodyPr/>
                    <a:lstStyle/>
                    <a:p>
                      <a:r>
                        <a:rPr lang="en-US" sz="1800">
                          <a:latin typeface="+mj-lt"/>
                          <a:ea typeface="Verdana" panose="020B0604030504040204" pitchFamily="34" charset="0"/>
                        </a:rPr>
                        <a:t>Employs computer vision algorithms to detect product defects</a:t>
                      </a:r>
                    </a:p>
                  </a:txBody>
                  <a:tcPr anchor="ctr"/>
                </a:tc>
                <a:tc>
                  <a:txBody>
                    <a:bodyPr/>
                    <a:lstStyle/>
                    <a:p>
                      <a:r>
                        <a:rPr lang="en-US" sz="1800">
                          <a:latin typeface="+mj-lt"/>
                          <a:ea typeface="Verdana" panose="020B0604030504040204" pitchFamily="34" charset="0"/>
                        </a:rPr>
                        <a:t>Enhances quality assurance processes and reduces manual inspection labor</a:t>
                      </a:r>
                    </a:p>
                  </a:txBody>
                  <a:tcPr anchor="ctr"/>
                </a:tc>
                <a:tc>
                  <a:txBody>
                    <a:bodyPr/>
                    <a:lstStyle/>
                    <a:p>
                      <a:r>
                        <a:rPr lang="en-US" sz="1800" dirty="0">
                          <a:latin typeface="+mj-lt"/>
                          <a:ea typeface="Verdana" panose="020B0604030504040204" pitchFamily="34" charset="0"/>
                        </a:rPr>
                        <a:t>Requires high-quality camera setups and computing resources</a:t>
                      </a:r>
                    </a:p>
                  </a:txBody>
                  <a:tcPr anchor="ctr"/>
                </a:tc>
                <a:extLst>
                  <a:ext uri="{0D108BD9-81ED-4DB2-BD59-A6C34878D82A}">
                    <a16:rowId xmlns:a16="http://schemas.microsoft.com/office/drawing/2014/main" val="3718545341"/>
                  </a:ext>
                </a:extLst>
              </a:tr>
            </a:tbl>
          </a:graphicData>
        </a:graphic>
      </p:graphicFrame>
    </p:spTree>
    <p:extLst>
      <p:ext uri="{BB962C8B-B14F-4D97-AF65-F5344CB8AC3E}">
        <p14:creationId xmlns:p14="http://schemas.microsoft.com/office/powerpoint/2010/main" val="402076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DCAE-CED4-6987-FDBF-F9CA40DB5108}"/>
              </a:ext>
            </a:extLst>
          </p:cNvPr>
          <p:cNvSpPr>
            <a:spLocks noGrp="1"/>
          </p:cNvSpPr>
          <p:nvPr>
            <p:ph type="title"/>
          </p:nvPr>
        </p:nvSpPr>
        <p:spPr>
          <a:xfrm>
            <a:off x="762000" y="813481"/>
            <a:ext cx="10668000" cy="487362"/>
          </a:xfrm>
        </p:spPr>
        <p:txBody>
          <a:bodyPr/>
          <a:lstStyle/>
          <a:p>
            <a:pPr marL="0" marR="0" lvl="0" indent="0" defTabSz="914400" rtl="0" eaLnBrk="0" fontAlgn="base" latinLnBrk="0" hangingPunct="0">
              <a:lnSpc>
                <a:spcPct val="100000"/>
              </a:lnSpc>
              <a:spcBef>
                <a:spcPct val="0"/>
              </a:spcBef>
              <a:spcAft>
                <a:spcPct val="0"/>
              </a:spcAft>
              <a:tabLst/>
            </a:pPr>
            <a:r>
              <a:rPr kumimoji="0" lang="en-US" altLang="en-US" sz="2800" b="1" i="1" u="none" strike="noStrike" cap="none" normalizeH="0" baseline="0" dirty="0">
                <a:ln>
                  <a:noFill/>
                </a:ln>
                <a:effectLst/>
                <a:latin typeface="Verdana" panose="020B0604030504040204" pitchFamily="34" charset="0"/>
                <a:ea typeface="Verdana" panose="020B0604030504040204" pitchFamily="34" charset="0"/>
                <a:cs typeface="Times New Roman" panose="02020603050405020304" pitchFamily="18" charset="0"/>
              </a:rPr>
              <a:t>Key Challenges in Existing Literature</a:t>
            </a:r>
            <a:br>
              <a:rPr kumimoji="0" lang="en-US" altLang="en-US" sz="2800" b="0" i="1" u="none" strike="noStrike" cap="none" normalizeH="0" baseline="0" dirty="0">
                <a:ln>
                  <a:noFill/>
                </a:ln>
                <a:effectLst/>
                <a:latin typeface="Verdana" panose="020B0604030504040204" pitchFamily="34" charset="0"/>
                <a:ea typeface="Verdana" panose="020B0604030504040204" pitchFamily="34" charset="0"/>
                <a:cs typeface="MS Gothic" panose="020B0609070205080204" pitchFamily="49" charset="-128"/>
              </a:rPr>
            </a:br>
            <a:br>
              <a:rPr kumimoji="0" lang="en-US" altLang="en-US" sz="2800" b="0" i="0" u="none" strike="noStrike" cap="none" normalizeH="0" baseline="0" dirty="0">
                <a:ln>
                  <a:noFill/>
                </a:ln>
                <a:effectLst/>
                <a:latin typeface="Verdana" panose="020B0604030504040204" pitchFamily="34" charset="0"/>
                <a:ea typeface="Verdana" panose="020B0604030504040204" pitchFamily="34" charset="0"/>
              </a:rPr>
            </a:br>
            <a:endParaRPr lang="en-IN" dirty="0"/>
          </a:p>
        </p:txBody>
      </p:sp>
      <p:graphicFrame>
        <p:nvGraphicFramePr>
          <p:cNvPr id="4" name="Content Placeholder 3">
            <a:extLst>
              <a:ext uri="{FF2B5EF4-FFF2-40B4-BE49-F238E27FC236}">
                <a16:creationId xmlns:a16="http://schemas.microsoft.com/office/drawing/2014/main" id="{DE694A6B-FFB0-A90F-0553-B8D2BDD0FB66}"/>
              </a:ext>
            </a:extLst>
          </p:cNvPr>
          <p:cNvGraphicFramePr>
            <a:graphicFrameLocks noGrp="1"/>
          </p:cNvGraphicFramePr>
          <p:nvPr>
            <p:ph idx="1"/>
            <p:extLst>
              <p:ext uri="{D42A27DB-BD31-4B8C-83A1-F6EECF244321}">
                <p14:modId xmlns:p14="http://schemas.microsoft.com/office/powerpoint/2010/main" val="2177161113"/>
              </p:ext>
            </p:extLst>
          </p:nvPr>
        </p:nvGraphicFramePr>
        <p:xfrm>
          <a:off x="1676400" y="1492358"/>
          <a:ext cx="8896350" cy="4451242"/>
        </p:xfrm>
        <a:graphic>
          <a:graphicData uri="http://schemas.openxmlformats.org/drawingml/2006/table">
            <a:tbl>
              <a:tblPr firstRow="1" firstCol="1">
                <a:tableStyleId>{5C22544A-7EE6-4342-B048-85BDC9FD1C3A}</a:tableStyleId>
              </a:tblPr>
              <a:tblGrid>
                <a:gridCol w="1961157">
                  <a:extLst>
                    <a:ext uri="{9D8B030D-6E8A-4147-A177-3AD203B41FA5}">
                      <a16:colId xmlns:a16="http://schemas.microsoft.com/office/drawing/2014/main" val="3468859991"/>
                    </a:ext>
                  </a:extLst>
                </a:gridCol>
                <a:gridCol w="3076559">
                  <a:extLst>
                    <a:ext uri="{9D8B030D-6E8A-4147-A177-3AD203B41FA5}">
                      <a16:colId xmlns:a16="http://schemas.microsoft.com/office/drawing/2014/main" val="884685254"/>
                    </a:ext>
                  </a:extLst>
                </a:gridCol>
                <a:gridCol w="3858634">
                  <a:extLst>
                    <a:ext uri="{9D8B030D-6E8A-4147-A177-3AD203B41FA5}">
                      <a16:colId xmlns:a16="http://schemas.microsoft.com/office/drawing/2014/main" val="813209474"/>
                    </a:ext>
                  </a:extLst>
                </a:gridCol>
              </a:tblGrid>
              <a:tr h="599887">
                <a:tc>
                  <a:txBody>
                    <a:bodyPr/>
                    <a:lstStyle/>
                    <a:p>
                      <a:pPr algn="just">
                        <a:lnSpc>
                          <a:spcPct val="150000"/>
                        </a:lnSpc>
                      </a:pPr>
                      <a:r>
                        <a:rPr lang="en-US" sz="1800" dirty="0">
                          <a:effectLst/>
                        </a:rPr>
                        <a:t>Aspect</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a:effectLst/>
                        </a:rPr>
                        <a:t>Challenge</a:t>
                      </a:r>
                      <a:endParaRPr lang="en-IN"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a:effectLst/>
                        </a:rPr>
                        <a:t>Example</a:t>
                      </a:r>
                      <a:endParaRPr lang="en-IN"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27869897"/>
                  </a:ext>
                </a:extLst>
              </a:tr>
              <a:tr h="1283785">
                <a:tc>
                  <a:txBody>
                    <a:bodyPr/>
                    <a:lstStyle/>
                    <a:p>
                      <a:pPr algn="just">
                        <a:lnSpc>
                          <a:spcPct val="150000"/>
                        </a:lnSpc>
                      </a:pPr>
                      <a:r>
                        <a:rPr lang="en-US" sz="1800" dirty="0">
                          <a:effectLst/>
                        </a:rPr>
                        <a:t>Real-Time Monitoring</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a:effectLst/>
                        </a:rPr>
                        <a:t>Limited tracking of goods in transit</a:t>
                      </a:r>
                      <a:endParaRPr lang="en-IN"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dirty="0">
                          <a:effectLst/>
                        </a:rPr>
                        <a:t>Kumar et al. (2022): Basic GPS integration</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63948305"/>
                  </a:ext>
                </a:extLst>
              </a:tr>
              <a:tr h="1283785">
                <a:tc>
                  <a:txBody>
                    <a:bodyPr/>
                    <a:lstStyle/>
                    <a:p>
                      <a:pPr algn="just">
                        <a:lnSpc>
                          <a:spcPct val="150000"/>
                        </a:lnSpc>
                      </a:pPr>
                      <a:r>
                        <a:rPr lang="en-US" sz="1800" dirty="0">
                          <a:effectLst/>
                        </a:rPr>
                        <a:t>Data Integrity</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dirty="0">
                          <a:effectLst/>
                        </a:rPr>
                        <a:t>Vulnerability    to tampering or loss</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a:effectLst/>
                        </a:rPr>
                        <a:t>Singh et al. (2021): Manual data verification</a:t>
                      </a:r>
                      <a:endParaRPr lang="en-IN" sz="1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438377441"/>
                  </a:ext>
                </a:extLst>
              </a:tr>
              <a:tr h="1283785">
                <a:tc>
                  <a:txBody>
                    <a:bodyPr/>
                    <a:lstStyle/>
                    <a:p>
                      <a:pPr algn="just">
                        <a:lnSpc>
                          <a:spcPct val="150000"/>
                        </a:lnSpc>
                      </a:pPr>
                      <a:r>
                        <a:rPr lang="en-US" sz="1800" dirty="0">
                          <a:effectLst/>
                        </a:rPr>
                        <a:t>Platform Scalability</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dirty="0">
                          <a:effectLst/>
                        </a:rPr>
                        <a:t>Dependence on specific platforms</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lnSpc>
                          <a:spcPct val="150000"/>
                        </a:lnSpc>
                      </a:pPr>
                      <a:r>
                        <a:rPr lang="en-US" sz="1800" dirty="0">
                          <a:effectLst/>
                        </a:rPr>
                        <a:t>Raj et al. (2023): Web-based only system</a:t>
                      </a:r>
                      <a:endParaRPr lang="en-IN"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79933784"/>
                  </a:ext>
                </a:extLst>
              </a:tr>
            </a:tbl>
          </a:graphicData>
        </a:graphic>
      </p:graphicFrame>
    </p:spTree>
    <p:extLst>
      <p:ext uri="{BB962C8B-B14F-4D97-AF65-F5344CB8AC3E}">
        <p14:creationId xmlns:p14="http://schemas.microsoft.com/office/powerpoint/2010/main" val="148539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0A66-93E5-BE00-F597-D05BEECF6C49}"/>
              </a:ext>
            </a:extLst>
          </p:cNvPr>
          <p:cNvSpPr>
            <a:spLocks noGrp="1"/>
          </p:cNvSpPr>
          <p:nvPr>
            <p:ph type="title"/>
          </p:nvPr>
        </p:nvSpPr>
        <p:spPr>
          <a:xfrm>
            <a:off x="812800" y="642034"/>
            <a:ext cx="10668000" cy="487362"/>
          </a:xfrm>
        </p:spPr>
        <p:txBody>
          <a:bodyPr/>
          <a:lstStyle/>
          <a:p>
            <a:r>
              <a:rPr lang="en-US" b="1" dirty="0">
                <a:effectLst/>
              </a:rPr>
              <a:t>RESEARCH GAPS OF EXISTING METHODS</a:t>
            </a:r>
            <a:br>
              <a:rPr lang="en-IN" dirty="0">
                <a:effectLst/>
              </a:rPr>
            </a:br>
            <a:endParaRPr lang="en-IN" dirty="0"/>
          </a:p>
        </p:txBody>
      </p:sp>
      <p:sp>
        <p:nvSpPr>
          <p:cNvPr id="3" name="Content Placeholder 2">
            <a:extLst>
              <a:ext uri="{FF2B5EF4-FFF2-40B4-BE49-F238E27FC236}">
                <a16:creationId xmlns:a16="http://schemas.microsoft.com/office/drawing/2014/main" id="{67C31F4A-D5D5-5BD4-1C51-7B6CE8E2114E}"/>
              </a:ext>
            </a:extLst>
          </p:cNvPr>
          <p:cNvSpPr>
            <a:spLocks noGrp="1"/>
          </p:cNvSpPr>
          <p:nvPr>
            <p:ph idx="1"/>
          </p:nvPr>
        </p:nvSpPr>
        <p:spPr/>
        <p:txBody>
          <a:bodyPr>
            <a:noAutofit/>
          </a:bodyPr>
          <a:lstStyle/>
          <a:p>
            <a:pPr algn="just"/>
            <a:r>
              <a:rPr lang="en-US" sz="1400" dirty="0"/>
              <a:t>Interoperability and Standardization </a:t>
            </a:r>
          </a:p>
          <a:p>
            <a:pPr algn="just"/>
            <a:endParaRPr lang="en-US" sz="1400" dirty="0"/>
          </a:p>
          <a:p>
            <a:pPr algn="just"/>
            <a:r>
              <a:rPr lang="en-US" sz="1400" dirty="0"/>
              <a:t>Data Accuracy and Real-Time Visibility </a:t>
            </a:r>
          </a:p>
          <a:p>
            <a:pPr algn="just"/>
            <a:endParaRPr lang="en-US" sz="1400" dirty="0"/>
          </a:p>
          <a:p>
            <a:pPr algn="just"/>
            <a:r>
              <a:rPr lang="en-US" sz="1400" dirty="0"/>
              <a:t>Scalability of Solutions</a:t>
            </a:r>
          </a:p>
          <a:p>
            <a:pPr algn="just"/>
            <a:endParaRPr lang="en-US" sz="1400" dirty="0"/>
          </a:p>
          <a:p>
            <a:pPr algn="just"/>
            <a:r>
              <a:rPr lang="en-US" sz="1400" dirty="0"/>
              <a:t>Privacy and Security</a:t>
            </a:r>
          </a:p>
          <a:p>
            <a:pPr marL="0" indent="0" algn="just">
              <a:buNone/>
            </a:pPr>
            <a:r>
              <a:rPr lang="en-US" sz="1400" dirty="0"/>
              <a:t> </a:t>
            </a:r>
          </a:p>
          <a:p>
            <a:pPr algn="just"/>
            <a:r>
              <a:rPr lang="en-US" sz="1400" dirty="0"/>
              <a:t>Integration of Emerging Technologies</a:t>
            </a:r>
          </a:p>
          <a:p>
            <a:pPr algn="just"/>
            <a:endParaRPr lang="en-US" sz="1400" dirty="0"/>
          </a:p>
          <a:p>
            <a:pPr algn="just"/>
            <a:r>
              <a:rPr lang="en-US" sz="1400" dirty="0"/>
              <a:t>Sustainability and Circular Economy</a:t>
            </a:r>
          </a:p>
          <a:p>
            <a:pPr algn="just"/>
            <a:endParaRPr lang="en-US" sz="1400" dirty="0"/>
          </a:p>
          <a:p>
            <a:pPr algn="just"/>
            <a:r>
              <a:rPr lang="en-US" sz="1400" dirty="0"/>
              <a:t>Cost-Effectiveness and Accessibility  Regulatory Compliance</a:t>
            </a:r>
          </a:p>
          <a:p>
            <a:pPr algn="just"/>
            <a:endParaRPr lang="en-US" sz="1400" dirty="0"/>
          </a:p>
          <a:p>
            <a:pPr algn="just"/>
            <a:r>
              <a:rPr lang="en-US" sz="1400" dirty="0"/>
              <a:t> Lack of Comprehensive</a:t>
            </a:r>
          </a:p>
          <a:p>
            <a:pPr marL="0" indent="0" algn="just">
              <a:buNone/>
            </a:pPr>
            <a:endParaRPr lang="en-US" sz="1400" dirty="0"/>
          </a:p>
          <a:p>
            <a:pPr algn="just"/>
            <a:r>
              <a:rPr lang="en-US" sz="1400" dirty="0"/>
              <a:t> Testing and Validation  </a:t>
            </a:r>
          </a:p>
          <a:p>
            <a:pPr algn="just"/>
            <a:endParaRPr lang="en-US" sz="1400" dirty="0"/>
          </a:p>
          <a:p>
            <a:pPr algn="just"/>
            <a:r>
              <a:rPr lang="en-US" sz="1400" dirty="0"/>
              <a:t> Human-Centric Design and Adoption</a:t>
            </a:r>
            <a:endParaRPr lang="en-IN" sz="1400" dirty="0"/>
          </a:p>
        </p:txBody>
      </p:sp>
    </p:spTree>
    <p:extLst>
      <p:ext uri="{BB962C8B-B14F-4D97-AF65-F5344CB8AC3E}">
        <p14:creationId xmlns:p14="http://schemas.microsoft.com/office/powerpoint/2010/main" val="1185290716"/>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655</TotalTime>
  <Words>3246</Words>
  <Application>Microsoft Office PowerPoint</Application>
  <PresentationFormat>Widescreen</PresentationFormat>
  <Paragraphs>286</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MS Gothic</vt:lpstr>
      <vt:lpstr>Arial</vt:lpstr>
      <vt:lpstr>Bookman Old Style</vt:lpstr>
      <vt:lpstr>Calibri</vt:lpstr>
      <vt:lpstr>Cambria</vt:lpstr>
      <vt:lpstr>Times New Roman</vt:lpstr>
      <vt:lpstr>Verdana</vt:lpstr>
      <vt:lpstr>Bioinformatics</vt:lpstr>
      <vt:lpstr>Track and Trace Supply Chain </vt:lpstr>
      <vt:lpstr>Introduction</vt:lpstr>
      <vt:lpstr>Overview of the Project </vt:lpstr>
      <vt:lpstr>Key Features</vt:lpstr>
      <vt:lpstr>Literature Review</vt:lpstr>
      <vt:lpstr>Literature Review</vt:lpstr>
      <vt:lpstr>PowerPoint Presentation</vt:lpstr>
      <vt:lpstr>Key Challenges in Existing Literature  </vt:lpstr>
      <vt:lpstr>RESEARCH GAPS OF EXISTING METHODS </vt:lpstr>
      <vt:lpstr>Existing method Drawback</vt:lpstr>
      <vt:lpstr>Proposed Method</vt:lpstr>
      <vt:lpstr>Proposed Method</vt:lpstr>
      <vt:lpstr>Objectives</vt:lpstr>
      <vt:lpstr>SYSTEM DESIGN &amp; IMPLEMENTATION </vt:lpstr>
      <vt:lpstr>PowerPoint Presentation</vt:lpstr>
      <vt:lpstr>Implementation Process </vt:lpstr>
      <vt:lpstr>PowerPoint Presentation</vt:lpstr>
      <vt:lpstr>System Workflow </vt:lpstr>
      <vt:lpstr>Architecture</vt:lpstr>
      <vt:lpstr>Timeline of Project</vt:lpstr>
      <vt:lpstr>Expected Outcomes</vt:lpstr>
      <vt:lpstr>PowerPoint Presentation</vt:lpstr>
      <vt:lpstr>PowerPoint Presentation</vt:lpstr>
      <vt:lpstr>PowerPoint Presentation</vt:lpstr>
      <vt:lpstr>PowerPoint Presentation</vt:lpstr>
      <vt:lpstr>Conclusion</vt:lpstr>
      <vt:lpstr>Github Link</vt:lpstr>
      <vt:lpstr>References</vt:lpstr>
      <vt:lpstr>Project work mapping with SDG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Venkat Teja CV</cp:lastModifiedBy>
  <cp:revision>26</cp:revision>
  <dcterms:created xsi:type="dcterms:W3CDTF">2023-03-16T03:26:27Z</dcterms:created>
  <dcterms:modified xsi:type="dcterms:W3CDTF">2025-01-12T10:53:21Z</dcterms:modified>
</cp:coreProperties>
</file>